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1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1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82.jpg" ContentType="image/jpeg"/>
  <Override PartName="/ppt/media/image83.jpg" ContentType="image/jpeg"/>
  <Override PartName="/ppt/media/image85.jpg" ContentType="image/jpeg"/>
  <Override PartName="/ppt/media/image87.jpg" ContentType="image/jpe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9"/>
  </p:notesMasterIdLst>
  <p:sldIdLst>
    <p:sldId id="256" r:id="rId2"/>
    <p:sldId id="513" r:id="rId3"/>
    <p:sldId id="258" r:id="rId4"/>
    <p:sldId id="289" r:id="rId5"/>
    <p:sldId id="352" r:id="rId6"/>
    <p:sldId id="259" r:id="rId7"/>
    <p:sldId id="261" r:id="rId8"/>
    <p:sldId id="354" r:id="rId9"/>
    <p:sldId id="376" r:id="rId10"/>
    <p:sldId id="424" r:id="rId11"/>
    <p:sldId id="377" r:id="rId12"/>
    <p:sldId id="257" r:id="rId13"/>
    <p:sldId id="420" r:id="rId14"/>
    <p:sldId id="263" r:id="rId15"/>
    <p:sldId id="514" r:id="rId16"/>
    <p:sldId id="515" r:id="rId17"/>
    <p:sldId id="298" r:id="rId18"/>
    <p:sldId id="414" r:id="rId19"/>
    <p:sldId id="348" r:id="rId20"/>
    <p:sldId id="265" r:id="rId21"/>
    <p:sldId id="266" r:id="rId22"/>
    <p:sldId id="268" r:id="rId23"/>
    <p:sldId id="302" r:id="rId24"/>
    <p:sldId id="423" r:id="rId25"/>
    <p:sldId id="425" r:id="rId26"/>
    <p:sldId id="449" r:id="rId27"/>
    <p:sldId id="305" r:id="rId28"/>
    <p:sldId id="271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413" r:id="rId47"/>
    <p:sldId id="408" r:id="rId48"/>
    <p:sldId id="409" r:id="rId49"/>
    <p:sldId id="402" r:id="rId50"/>
    <p:sldId id="411" r:id="rId51"/>
    <p:sldId id="418" r:id="rId52"/>
    <p:sldId id="415" r:id="rId53"/>
    <p:sldId id="419" r:id="rId54"/>
    <p:sldId id="417" r:id="rId55"/>
    <p:sldId id="275" r:id="rId56"/>
    <p:sldId id="450" r:id="rId57"/>
    <p:sldId id="451" r:id="rId58"/>
    <p:sldId id="327" r:id="rId59"/>
    <p:sldId id="351" r:id="rId60"/>
    <p:sldId id="328" r:id="rId61"/>
    <p:sldId id="329" r:id="rId62"/>
    <p:sldId id="330" r:id="rId63"/>
    <p:sldId id="331" r:id="rId64"/>
    <p:sldId id="326" r:id="rId65"/>
    <p:sldId id="338" r:id="rId66"/>
    <p:sldId id="342" r:id="rId67"/>
    <p:sldId id="426" r:id="rId68"/>
    <p:sldId id="512" r:id="rId69"/>
    <p:sldId id="395" r:id="rId70"/>
    <p:sldId id="396" r:id="rId71"/>
    <p:sldId id="397" r:id="rId72"/>
    <p:sldId id="380" r:id="rId73"/>
    <p:sldId id="335" r:id="rId74"/>
    <p:sldId id="337" r:id="rId75"/>
    <p:sldId id="285" r:id="rId76"/>
    <p:sldId id="360" r:id="rId77"/>
    <p:sldId id="282" r:id="rId78"/>
    <p:sldId id="447" r:id="rId79"/>
    <p:sldId id="378" r:id="rId80"/>
    <p:sldId id="448" r:id="rId81"/>
    <p:sldId id="453" r:id="rId82"/>
    <p:sldId id="452" r:id="rId83"/>
    <p:sldId id="502" r:id="rId84"/>
    <p:sldId id="499" r:id="rId85"/>
    <p:sldId id="493" r:id="rId86"/>
    <p:sldId id="500" r:id="rId87"/>
    <p:sldId id="501" r:id="rId88"/>
    <p:sldId id="516" r:id="rId89"/>
    <p:sldId id="503" r:id="rId90"/>
    <p:sldId id="504" r:id="rId91"/>
    <p:sldId id="508" r:id="rId92"/>
    <p:sldId id="507" r:id="rId93"/>
    <p:sldId id="491" r:id="rId94"/>
    <p:sldId id="482" r:id="rId95"/>
    <p:sldId id="479" r:id="rId96"/>
    <p:sldId id="483" r:id="rId97"/>
    <p:sldId id="480" r:id="rId98"/>
    <p:sldId id="375" r:id="rId99"/>
    <p:sldId id="357" r:id="rId100"/>
    <p:sldId id="372" r:id="rId101"/>
    <p:sldId id="511" r:id="rId102"/>
    <p:sldId id="454" r:id="rId103"/>
    <p:sldId id="430" r:id="rId104"/>
    <p:sldId id="428" r:id="rId105"/>
    <p:sldId id="429" r:id="rId106"/>
    <p:sldId id="436" r:id="rId107"/>
    <p:sldId id="437" r:id="rId108"/>
    <p:sldId id="438" r:id="rId109"/>
    <p:sldId id="509" r:id="rId110"/>
    <p:sldId id="510" r:id="rId111"/>
    <p:sldId id="427" r:id="rId112"/>
    <p:sldId id="440" r:id="rId113"/>
    <p:sldId id="442" r:id="rId114"/>
    <p:sldId id="443" r:id="rId115"/>
    <p:sldId id="441" r:id="rId116"/>
    <p:sldId id="446" r:id="rId117"/>
    <p:sldId id="444" r:id="rId118"/>
    <p:sldId id="445" r:id="rId119"/>
    <p:sldId id="283" r:id="rId120"/>
    <p:sldId id="340" r:id="rId121"/>
    <p:sldId id="432" r:id="rId122"/>
    <p:sldId id="456" r:id="rId123"/>
    <p:sldId id="459" r:id="rId124"/>
    <p:sldId id="460" r:id="rId125"/>
    <p:sldId id="461" r:id="rId126"/>
    <p:sldId id="457" r:id="rId127"/>
    <p:sldId id="462" r:id="rId128"/>
    <p:sldId id="463" r:id="rId129"/>
    <p:sldId id="464" r:id="rId130"/>
    <p:sldId id="465" r:id="rId131"/>
    <p:sldId id="466" r:id="rId132"/>
    <p:sldId id="467" r:id="rId133"/>
    <p:sldId id="468" r:id="rId134"/>
    <p:sldId id="469" r:id="rId135"/>
    <p:sldId id="470" r:id="rId136"/>
    <p:sldId id="471" r:id="rId137"/>
    <p:sldId id="472" r:id="rId138"/>
    <p:sldId id="473" r:id="rId139"/>
    <p:sldId id="458" r:id="rId140"/>
    <p:sldId id="474" r:id="rId141"/>
    <p:sldId id="455" r:id="rId142"/>
    <p:sldId id="484" r:id="rId143"/>
    <p:sldId id="487" r:id="rId144"/>
    <p:sldId id="486" r:id="rId145"/>
    <p:sldId id="488" r:id="rId146"/>
    <p:sldId id="489" r:id="rId147"/>
    <p:sldId id="490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6B"/>
    <a:srgbClr val="EEEEEE"/>
    <a:srgbClr val="F1F1F1"/>
    <a:srgbClr val="FFC000"/>
    <a:srgbClr val="C00000"/>
    <a:srgbClr val="F6B289"/>
    <a:srgbClr val="F39097"/>
    <a:srgbClr val="DE7671"/>
    <a:srgbClr val="FFDA8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2294"/>
  </p:normalViewPr>
  <p:slideViewPr>
    <p:cSldViewPr snapToGrid="0" snapToObjects="1">
      <p:cViewPr varScale="1">
        <p:scale>
          <a:sx n="117" d="100"/>
          <a:sy n="11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5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16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71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3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  <a:p>
            <a:endParaRPr lang="en-US" dirty="0"/>
          </a:p>
          <a:p>
            <a:r>
              <a:rPr lang="en-US" dirty="0"/>
              <a:t>**Without compromising programmability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t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e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12" Type="http://schemas.openxmlformats.org/officeDocument/2006/relationships/image" Target="../media/image8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0" Type="http://schemas.openxmlformats.org/officeDocument/2006/relationships/image" Target="../media/image85.jp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2.9x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5B7AAF-12E6-E162-0084-B729BFCC5BDE}"/>
              </a:ext>
            </a:extLst>
          </p:cNvPr>
          <p:cNvCxnSpPr>
            <a:cxnSpLocks/>
          </p:cNvCxnSpPr>
          <p:nvPr/>
        </p:nvCxnSpPr>
        <p:spPr>
          <a:xfrm flipH="1" flipV="1">
            <a:off x="3148403" y="4192301"/>
            <a:ext cx="973431" cy="421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76887C4C-BCB8-FE76-C11A-BEFB666F78C4}"/>
              </a:ext>
            </a:extLst>
          </p:cNvPr>
          <p:cNvSpPr txBox="1"/>
          <p:nvPr/>
        </p:nvSpPr>
        <p:spPr>
          <a:xfrm>
            <a:off x="3538020" y="40711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1.9x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5C53582-0DE0-37CA-B81F-1D90B40D75DB}"/>
              </a:ext>
            </a:extLst>
          </p:cNvPr>
          <p:cNvCxnSpPr>
            <a:cxnSpLocks/>
          </p:cNvCxnSpPr>
          <p:nvPr/>
        </p:nvCxnSpPr>
        <p:spPr>
          <a:xfrm flipH="1" flipV="1">
            <a:off x="5806816" y="4280408"/>
            <a:ext cx="931609" cy="558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DCBDB56-9DE2-2FD8-6AF5-90000C3A150C}"/>
              </a:ext>
            </a:extLst>
          </p:cNvPr>
          <p:cNvSpPr txBox="1"/>
          <p:nvPr/>
        </p:nvSpPr>
        <p:spPr>
          <a:xfrm>
            <a:off x="6278687" y="4330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4C7B3E-C689-4F4D-23CA-FD602C645701}"/>
              </a:ext>
            </a:extLst>
          </p:cNvPr>
          <p:cNvCxnSpPr>
            <a:cxnSpLocks/>
          </p:cNvCxnSpPr>
          <p:nvPr/>
        </p:nvCxnSpPr>
        <p:spPr>
          <a:xfrm flipH="1" flipV="1">
            <a:off x="8435129" y="4249928"/>
            <a:ext cx="933954" cy="631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23360F6-D2B3-F4A4-C6D4-8A613C05697F}"/>
              </a:ext>
            </a:extLst>
          </p:cNvPr>
          <p:cNvSpPr txBox="1"/>
          <p:nvPr/>
        </p:nvSpPr>
        <p:spPr>
          <a:xfrm>
            <a:off x="8905426" y="43226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2.3x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5C8C89-DDA3-0819-7696-3F640C88D5D1}"/>
              </a:ext>
            </a:extLst>
          </p:cNvPr>
          <p:cNvCxnSpPr/>
          <p:nvPr/>
        </p:nvCxnSpPr>
        <p:spPr>
          <a:xfrm flipH="1" flipV="1">
            <a:off x="3699803" y="4375052"/>
            <a:ext cx="422031" cy="239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C6E948-49BB-6244-199E-D8D672081FC2}"/>
              </a:ext>
            </a:extLst>
          </p:cNvPr>
          <p:cNvSpPr txBox="1"/>
          <p:nvPr/>
        </p:nvSpPr>
        <p:spPr>
          <a:xfrm>
            <a:off x="3829927" y="41923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27119C3-3902-0BFC-88D9-9791604AB63F}"/>
              </a:ext>
            </a:extLst>
          </p:cNvPr>
          <p:cNvCxnSpPr>
            <a:cxnSpLocks/>
          </p:cNvCxnSpPr>
          <p:nvPr/>
        </p:nvCxnSpPr>
        <p:spPr>
          <a:xfrm flipH="1" flipV="1">
            <a:off x="6330080" y="4375051"/>
            <a:ext cx="422412" cy="46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B83BF5C-28F4-B0B5-7269-9B05750FAD3C}"/>
              </a:ext>
            </a:extLst>
          </p:cNvPr>
          <p:cNvSpPr txBox="1"/>
          <p:nvPr/>
        </p:nvSpPr>
        <p:spPr>
          <a:xfrm>
            <a:off x="6509153" y="43099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A5CCD25-2CA1-73D9-93E7-51DA77402866}"/>
              </a:ext>
            </a:extLst>
          </p:cNvPr>
          <p:cNvSpPr txBox="1"/>
          <p:nvPr/>
        </p:nvSpPr>
        <p:spPr>
          <a:xfrm>
            <a:off x="9150553" y="4375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AB0B134-E62E-F52D-2534-71607A424E78}"/>
              </a:ext>
            </a:extLst>
          </p:cNvPr>
          <p:cNvCxnSpPr>
            <a:cxnSpLocks/>
          </p:cNvCxnSpPr>
          <p:nvPr/>
        </p:nvCxnSpPr>
        <p:spPr>
          <a:xfrm flipH="1" flipV="1">
            <a:off x="8960738" y="4382085"/>
            <a:ext cx="394277" cy="51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942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43899" y="1654629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428675" y="2369957"/>
            <a:ext cx="3149036" cy="93595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4AE103-390E-FBDD-1EE7-DF3057FDDD2D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D7505F-3A1B-C845-CD85-6BC90766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5873307-D56A-71DA-1CFF-C282DE51523F}"/>
              </a:ext>
            </a:extLst>
          </p:cNvPr>
          <p:cNvGrpSpPr>
            <a:grpSpLocks noChangeAspect="1"/>
          </p:cNvGrpSpPr>
          <p:nvPr/>
        </p:nvGrpSpPr>
        <p:grpSpPr>
          <a:xfrm>
            <a:off x="9768243" y="4456991"/>
            <a:ext cx="1091244" cy="1110107"/>
            <a:chOff x="7931050" y="2862276"/>
            <a:chExt cx="1258414" cy="128016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CF714E-AD6F-9CAC-7A14-550B22A00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38" t="6011" r="7243" b="4785"/>
            <a:stretch/>
          </p:blipFill>
          <p:spPr>
            <a:xfrm>
              <a:off x="7931050" y="2862276"/>
              <a:ext cx="1258414" cy="1280167"/>
            </a:xfrm>
            <a:prstGeom prst="rect">
              <a:avLst/>
            </a:prstGeom>
          </p:spPr>
        </p:pic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3C761A1-EB40-C945-1DEC-F72C667686DB}"/>
                </a:ext>
              </a:extLst>
            </p:cNvPr>
            <p:cNvSpPr/>
            <p:nvPr/>
          </p:nvSpPr>
          <p:spPr>
            <a:xfrm>
              <a:off x="8121650" y="3058225"/>
              <a:ext cx="882650" cy="894650"/>
            </a:xfrm>
            <a:prstGeom prst="roundRect">
              <a:avLst>
                <a:gd name="adj" fmla="val 7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7E0A9-C2D0-32A1-2EB4-85599F56904A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0CCCB9D6-96DD-7820-5AA3-63B8B646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20D692-64AC-AABE-6380-8B8C11643C59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F8C763-3F35-0CDC-0CB7-191AE9122E90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E95499-78C9-5BE0-EB66-97F87B759858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86F7-65F6-4CC9-1242-85BAA7EF69EF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FEEDC1-CDF4-EEDA-E867-17237730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E4428-C81B-7529-B297-5620276FDB07}"/>
              </a:ext>
            </a:extLst>
          </p:cNvPr>
          <p:cNvSpPr/>
          <p:nvPr/>
        </p:nvSpPr>
        <p:spPr>
          <a:xfrm>
            <a:off x="8428675" y="2631590"/>
            <a:ext cx="3149036" cy="674318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FB940-F7F0-F739-A890-C4885B8C509B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169391-955A-B882-1BEC-73CD652D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2A2F10-2313-7A08-D4F7-5BCD0F9462B3}"/>
              </a:ext>
            </a:extLst>
          </p:cNvPr>
          <p:cNvGrpSpPr>
            <a:grpSpLocks noChangeAspect="1"/>
          </p:cNvGrpSpPr>
          <p:nvPr/>
        </p:nvGrpSpPr>
        <p:grpSpPr>
          <a:xfrm>
            <a:off x="9768243" y="4442923"/>
            <a:ext cx="1091244" cy="1110107"/>
            <a:chOff x="7931050" y="2862276"/>
            <a:chExt cx="1258414" cy="12801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C552A9-D37B-21D6-84C5-576516CB4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38" t="6011" r="7243" b="4785"/>
            <a:stretch/>
          </p:blipFill>
          <p:spPr>
            <a:xfrm>
              <a:off x="7931050" y="2862276"/>
              <a:ext cx="1258414" cy="1280167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C992E8-158E-062C-5601-36A641CE121D}"/>
                </a:ext>
              </a:extLst>
            </p:cNvPr>
            <p:cNvSpPr/>
            <p:nvPr/>
          </p:nvSpPr>
          <p:spPr>
            <a:xfrm>
              <a:off x="8121650" y="3058225"/>
              <a:ext cx="882650" cy="894650"/>
            </a:xfrm>
            <a:prstGeom prst="roundRect">
              <a:avLst>
                <a:gd name="adj" fmla="val 7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CA44E2-8880-DD8F-86FC-DEB73A53BB1F}"/>
              </a:ext>
            </a:extLst>
          </p:cNvPr>
          <p:cNvGrpSpPr>
            <a:grpSpLocks noChangeAspect="1"/>
          </p:cNvGrpSpPr>
          <p:nvPr/>
        </p:nvGrpSpPr>
        <p:grpSpPr>
          <a:xfrm>
            <a:off x="9955557" y="4717513"/>
            <a:ext cx="716616" cy="584267"/>
            <a:chOff x="2609707" y="2397375"/>
            <a:chExt cx="958145" cy="7811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F297E3-FAC9-E589-F458-DCD772944712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CDAAB2-B3E2-B596-B283-1145BA132898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2977EB-8C9C-156E-B44C-B49538983AA0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CCF10D-06A1-C919-0C4C-CE3573DDB74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977878-9E60-CB24-924C-C8E8DEFF68CC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432E82-1FC5-87C8-50A8-35026153F3B5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C695CA-B9D6-0909-5865-F78E08F19AF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0EA036-97A5-AE83-CE8D-737C4780FBC6}"/>
                </a:ext>
              </a:extLst>
            </p:cNvPr>
            <p:cNvCxnSpPr>
              <a:cxnSpLocks/>
              <a:stCxn id="27" idx="7"/>
              <a:endCxn id="2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C99E30-2CA8-6A14-9BE3-7CCB37768DB9}"/>
                </a:ext>
              </a:extLst>
            </p:cNvPr>
            <p:cNvCxnSpPr>
              <a:cxnSpLocks/>
              <a:stCxn id="27" idx="5"/>
              <a:endCxn id="2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D97A77-A3EE-4659-E4DA-847313DFF53E}"/>
                </a:ext>
              </a:extLst>
            </p:cNvPr>
            <p:cNvCxnSpPr>
              <a:cxnSpLocks/>
              <a:stCxn id="28" idx="7"/>
              <a:endCxn id="2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34F4A7-CC9F-CD2D-EAFC-98FBEDA1CA69}"/>
                </a:ext>
              </a:extLst>
            </p:cNvPr>
            <p:cNvCxnSpPr>
              <a:cxnSpLocks/>
              <a:stCxn id="28" idx="5"/>
              <a:endCxn id="2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6A930A-BB91-52A4-3488-A8F545410AF4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8CBCD0B-48E7-A4C5-6CA4-AA748BBD4746}"/>
                </a:ext>
              </a:extLst>
            </p:cNvPr>
            <p:cNvCxnSpPr>
              <a:cxnSpLocks/>
              <a:stCxn id="23" idx="7"/>
              <a:endCxn id="2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750596C-B8D9-34A6-B7BF-F4554C688ED7}"/>
                </a:ext>
              </a:extLst>
            </p:cNvPr>
            <p:cNvCxnSpPr>
              <a:cxnSpLocks/>
              <a:stCxn id="23" idx="5"/>
              <a:endCxn id="2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0119A58-1317-9018-2905-8CCCBE4D0DD7}"/>
                </a:ext>
              </a:extLst>
            </p:cNvPr>
            <p:cNvCxnSpPr>
              <a:cxnSpLocks/>
              <a:stCxn id="24" idx="6"/>
              <a:endCxn id="2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98BBB03-275B-878E-354E-94829E866558}"/>
                </a:ext>
              </a:extLst>
            </p:cNvPr>
            <p:cNvCxnSpPr>
              <a:cxnSpLocks/>
              <a:stCxn id="24" idx="6"/>
              <a:endCxn id="2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B9A37FD-687F-F455-966F-084A47329CA2}"/>
                </a:ext>
              </a:extLst>
            </p:cNvPr>
            <p:cNvCxnSpPr>
              <a:cxnSpLocks/>
              <a:stCxn id="22" idx="6"/>
              <a:endCxn id="2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B320EB0-3DAA-E4AB-2D08-43F2F6F68063}"/>
                </a:ext>
              </a:extLst>
            </p:cNvPr>
            <p:cNvCxnSpPr>
              <a:cxnSpLocks/>
              <a:stCxn id="28" idx="6"/>
              <a:endCxn id="2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2C2AB8-AE78-5399-0EE1-168E11C6B143}"/>
                </a:ext>
              </a:extLst>
            </p:cNvPr>
            <p:cNvCxnSpPr>
              <a:cxnSpLocks/>
              <a:stCxn id="27" idx="6"/>
              <a:endCxn id="2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BAD8A6-BEB2-E976-EE49-BA0E07CA5DEE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0C9ED58-10D6-706C-120F-385153DC40C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FA1FE8-35A1-87A9-D4F5-B3180CA460E7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3B2030-5FE1-1B55-3831-9244DE776AC6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B1B58-3675-DD7F-590D-F0C27F908040}"/>
              </a:ext>
            </a:extLst>
          </p:cNvPr>
          <p:cNvSpPr txBox="1"/>
          <p:nvPr/>
        </p:nvSpPr>
        <p:spPr>
          <a:xfrm>
            <a:off x="10985766" y="549546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6C462F-0FF8-A84A-DEFE-5F09B60B1579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CF9852-DC42-5AF3-8583-8C4286C610DB}"/>
              </a:ext>
            </a:extLst>
          </p:cNvPr>
          <p:cNvSpPr txBox="1"/>
          <p:nvPr/>
        </p:nvSpPr>
        <p:spPr>
          <a:xfrm>
            <a:off x="9987045" y="5502299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39B99-C1F3-CDDC-8C27-6A632AB6F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8DF956-E592-45D7-9736-F12321EBF7EF}"/>
              </a:ext>
            </a:extLst>
          </p:cNvPr>
          <p:cNvSpPr/>
          <p:nvPr/>
        </p:nvSpPr>
        <p:spPr>
          <a:xfrm>
            <a:off x="8428675" y="2950526"/>
            <a:ext cx="3149036" cy="3553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849FB-3FE0-8F9F-4246-ACF30FB8873D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CAD33-3B70-C9EF-9242-46AB6A9A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EC4D11-AB88-4BA5-AECD-115E20F21DEE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A9B5DF12-DDEE-E5DC-05F7-B70C10E526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56C5E4-1A9C-1990-1765-8260769A3E9A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CC1B7E-3E6E-A252-27AD-0757E8841DC0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D8D629-CBAF-CD1E-5912-EA2489941732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425733-ECE9-C678-48C7-F4EE0DDFC439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F46A4F-6E96-65CC-6169-0EC274AE368D}"/>
              </a:ext>
            </a:extLst>
          </p:cNvPr>
          <p:cNvGrpSpPr/>
          <p:nvPr/>
        </p:nvGrpSpPr>
        <p:grpSpPr>
          <a:xfrm>
            <a:off x="9792922" y="4559673"/>
            <a:ext cx="999814" cy="994057"/>
            <a:chOff x="9557924" y="4767127"/>
            <a:chExt cx="999814" cy="9940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0FBED2A-ABE2-5104-55CD-05CFC4ACC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7214C010-DCCF-BB94-B350-4BADE9F045F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6B2C2E1-F08D-0D8D-55D3-3194DF43CED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A5119E1B-9EDE-13F9-AC55-68325960F3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13AD7643-C4F1-2C37-7D4C-7BC00D099A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2010014-D22B-79A4-49DC-56CBCF57A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6A83060-6457-2D72-1502-97F18B957D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CBA061BB-21B2-83F3-DBB8-E66AC1410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5888E87-54A0-D1DE-2B6F-681C8ECC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191B017C-C5A2-8CFF-5D4B-3060B282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0D97380-7368-EE95-6620-CD9833DFC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6C96037-1416-7DCD-E4CD-901A19E82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2476BCF3-B17C-F6D4-75BF-63F9A14F361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7098330-53F9-8151-0B19-D0BCC50833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F3121E4C-89AD-EB9B-9E0B-DA8DFAE960C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4347060E-8292-21F9-9C41-0666F49940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0C5BD831-6BD2-AD36-4079-45B974E44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AF82F61-E172-47D2-DF44-BECB17BFD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F099F7E-6CF3-95F6-E5D8-9EA2F83CFA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1DF827-22C7-629A-66A4-74421AB9EF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945815C-C0D1-30AD-CF28-4E6CCD340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1FBF5C9C-92E7-452E-DCFA-816AE5093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EABBC641-F7C7-76D6-CA1C-EEBED0118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B4395A0-4252-24F3-705E-E3425262CEC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6AC50680-0165-37FD-272B-1C1898AE62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F5EE59CC-F525-42F5-F0F3-1AA9922ADA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E1F3DC4-84FB-9A19-E4EB-4AF6A9F1B5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A9E143F-3D8E-4D84-97D2-D8BAC982D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44E665A7-A5EF-608C-261D-7A15AAC60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07BD4D-2AE0-AF20-79BB-1A31D21F13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01EAA811-727E-8CFA-A99C-1C530875A4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C90390A-93EC-B6FE-CDFE-B357836A3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2EAF46-38E6-509F-5D1E-58992ADF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B2621ECD-8ECB-2F04-C296-B3559988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3767D58-8FC2-DCE3-6F9F-C4AA059DA9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2AC39E8-5B35-FBC2-B06A-768DD5575D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3CFE651-A3C9-CFA4-67B6-0FA77BBC094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2A3D263-60B2-9654-6319-4CD7D61359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89FEB21B-574C-0541-A8EC-A0A66A955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75C32619-1A84-077C-4D46-B56A7BE742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95F88673-25D9-E617-0507-E21560F4BD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7A4DC813-37F6-3BC5-077E-35D54F3BC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1F8518F-DBBC-CEE7-0296-26BDE5BC0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DCD6670E-82C5-B5ED-C107-565AA0B5C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A290969C-9B40-BDCC-8732-016A70F5B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F8ECA4-76BF-A17A-7FAD-EAC7734CDB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51BABE5-7970-6BF3-EE88-BBB53650AF2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FE1C9194-E6FA-5E30-0FF5-7670D8E0EBD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2623A18-A148-614F-8C69-0CD4E3631E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9AF9D45B-75AB-90B9-5701-7E6239DCCF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832751C-A417-1203-1AE0-49B103C79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5BFCBAC-85E4-6A3A-90C3-A5EAB19802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6F13CD8-04D4-48BD-BE67-72F453F6F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BA89F8A-BD09-366F-ABEA-FA20B6176F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D13556C6-C3A3-8B27-E1B1-C513979BB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DC49BD8D-B835-CC59-838B-BB072E8A0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C33DC693-B40C-AE44-DFC4-2B3B7ADE3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9F7D9C5-E118-88C7-7EDD-7C4735F83B1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C03FDA28-AAD6-8E33-5E32-49072A29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CBDB482-B1B4-5FEA-E1DE-54AF89766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CDD0DFF5-2562-BD02-2B26-0EF5771893E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D72CAB1-8AB0-EFD2-7944-A9ECCCDA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717B6DA-B05F-9389-09D0-CAB50796BD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4CD7420-0AB8-4ACB-53EB-660B958A71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A969019-C236-A0ED-25B0-BCA7A14713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E7CD1FEB-9F78-4999-E357-E2728EF4E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42CCA21-0E95-2C8C-875D-E4EC4F595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D3443C9-9807-0089-7E96-E642575C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E87935D-60DE-9EBC-73CD-F5E63D773BF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AB86DCB-17B6-63CA-540E-7F84F93A5C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ACA7DDC-0AAC-9E04-EF53-D937182682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2E9677C-AF02-6C08-D67F-709755A0AE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DAF8B6EC-48E1-46A8-6CCB-E1621BA3A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EB32A38-2B95-5DE1-CF91-429EE6543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B63F420-948A-6D13-039E-E1A6FFE770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5E47742F-993B-C1AA-E94C-35582E307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3903748-B1D7-E2CD-6BF7-C4D093CA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ACABA454-17AA-62C0-AB93-B32E9677F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1654520-26ED-A49B-ED77-956B19D88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F283315-D307-6339-FC44-E823F4B844B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22ED33F-984F-F72E-599F-3A5030EF3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940073E-D3E9-F3DB-B0CD-B3A58DFEB8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42EEF12-4928-0D30-F7E7-22A3B74829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FD7DA8B-4624-2BE3-76AB-D19A2F61A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38D75676-3A0B-63C5-DABE-D77FBB45F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1C2FCEB-7C1E-A255-6860-1F978F6574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A530DA7-2157-3B1B-F0D2-FEE9D0DA0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0C01A1E2-EDE5-840A-F984-CB1564CB74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633E262-5AD6-B1B9-C621-9109D1210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F95D92D-1801-B8D6-19AD-8A7E90351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332ADE-B553-7D15-9BFB-EE3A31D31B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BB19ED8-74AE-BF28-3692-72352ADAE1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16CDA5CA-1B4E-5B30-D603-896B3D8532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69FD6139-A018-6741-5D91-A05FD738B0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0042534-4FB9-92D7-82CC-C61E196CB07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280D020-D371-4240-9A50-BC5213BCC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70D861E-B7B2-05ED-0B39-90369864D7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2D46C023-D3C8-0180-88C2-9FB1826FB0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27FB808-CF81-9F46-7904-FEAF7962CC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79A0B089-1D12-3798-7DDA-9358ECB2E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DC9B390-4672-B8B9-BD3C-F172F6F06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A05BD97-F423-CF30-AF24-696F6816F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26BB061-37F2-73A6-E8E7-69CD3D44481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D1A38EC-EF67-F132-13C3-BA75A90BE9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A660314-7578-6BF3-44E1-BAD9D29138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0C7F1F5-8C36-AC9C-F62E-CC606BC83B1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628E7110-48E7-0ABA-9E06-35BAB12D7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7614C0A-DDA0-A42D-B2F3-890E3DF06A5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BA7CE16-98D2-CE69-6C02-54ADAB9D5F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FDF7C9A-0967-99B9-C727-B9BCC7E5FF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B8C1BDD-0658-A48F-CA58-BCB6EF6CF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F5AB56A-6362-06AF-3DE1-2BF347FB4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47BAA39-C331-D79A-FD0B-FF7C70FF6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CE7FC35-911F-5D9D-322F-D6FC94FBF85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3AD5AC0-CADB-0F9A-0F1A-3E142C12B8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57782A-508F-A7D8-C05E-E70D47C1B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D11C4B96-8D02-8BF1-75CC-37D3ADF1A9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8B5EC627-43E2-D18F-6E41-76A2F9526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62A81A3-563E-F733-1DB2-7135917149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1BA1844-7E58-18E8-F8CA-E7C3CFB011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A8213D6-AED7-BDCA-CB5A-ABBE5F957C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9D2A7BE-DF58-6045-E09A-C6482C79B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27AD8F0-D607-8664-210C-2BADC71BD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67FD0D2-F085-47C6-5773-9524B5FE1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99BBCD4-6C48-E910-60FA-2535EEB225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AE308BB-2E7D-CB8C-4E1A-3443B09311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EABE92A-346D-A5CD-E9AD-816A440B19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1750DA9-2B93-0271-6C6D-9CFAD2EA3F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E820C3B-8DE5-26A6-27DA-8AAD4FC4E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68009A25-F7AD-4264-660F-C20903973D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C98B45D-A668-BD1F-339A-25C7285E3D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8E84D5D-B30D-FE81-326A-DDFEED00D1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62F017C-6BAA-304E-155B-26EF82DB8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267D287-DABA-219C-C743-92B522024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9800355-B57B-77CF-EF26-3756B416F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51FEBE3-8A92-E3DE-156D-657E98A9BE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743B318-44FD-02B1-E228-2B01B69D1AE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9DFBC5F-FFCB-56E7-A375-F6D21CA30C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D13B0EE-24DE-A652-8FB3-EA46F44A26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F7386B1A-E05B-7835-E61E-040E42FFFAC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0585EB7F-90C6-0E25-9974-26CFAC32F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398D20A-3108-5615-CE36-6AE20BECE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FD8CC6B-A44B-AD6F-ABC7-C6FA36A16D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08EB03B6-6DF9-EDFE-1CA4-B49C5DA710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065D04F-6BF5-E56D-47D1-3EE66993D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0B58C46-CFA4-F1A4-4D0D-D6F618BE7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41F32AE-C723-82C8-E77D-EF29E4317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ECA35CE-DF25-46D8-9D00-DBECCF4534E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ED08E82-E5E7-21B0-D64B-57749DF3EF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56F2404-F490-135B-BFF8-52C48E829F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0B5DAEB-4AF5-177A-1C6C-955A89297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D568EC9-B3F6-53BA-0C9D-7571F4317C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34C15D0-F380-102F-0575-068D0ED6C1C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DAC5CE2-7908-523D-5C9F-036F2FB9DEB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31C14F-3571-B8FD-4B83-D7F6435222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AD47AB91-1080-7669-48A3-3E905D32D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23A2BC5-D88C-7042-ECC5-3C189CFB3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CE81AC6-8495-FF4E-AA77-588DFEE9F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215963A-2458-9207-D0F2-A80C15BE07E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DE3A41A-FFA3-B83C-0C1A-0EDF1B576E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04CCE20-F393-CCD5-68FD-F19ECAE26CF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A05B620-CE43-D349-3A5E-8794957178C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BB9DBB2-EF52-BF3A-FAAA-15C44D023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A431544-FF70-070F-2184-D77B0A79D9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0503145-253F-6B53-EAF0-FD78D2769A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D40E814-E569-7F96-E3C1-7734990C7F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940F8CE-CA7F-C726-7817-B91479E06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8480384-49A3-B03F-52E4-84B059D56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58D8DF7-3E45-8AB9-3306-5C75A9719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36D9717-861D-CA2C-74B2-44112C1C66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6739A6F-3469-3CD2-C000-0028E7D8B4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AB85D4D-3E5E-DFC3-742C-4380FECEAF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8EEBE59-A5D4-A5D5-DADA-D35AFA7B33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27FE7B5-5660-EA6F-D4DE-9F34F4C1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875BD65F-6DAC-1006-FA51-454B97768E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0FCFDFE-D794-8B33-2833-8F9361D02D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DF64890-FAAF-FE46-3227-658015B75F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DD4F1D5-2401-9B8F-4850-75ADA7CF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7F0BD8D-DA8F-6DF4-5170-BC700FFB7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37E2EE3-8400-3F1F-013A-E902AD8D5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A5E17A-AF4A-E922-F1C9-DC5E46B02449}"/>
              </a:ext>
            </a:extLst>
          </p:cNvPr>
          <p:cNvSpPr/>
          <p:nvPr/>
        </p:nvSpPr>
        <p:spPr>
          <a:xfrm>
            <a:off x="9778359" y="4477245"/>
            <a:ext cx="1035533" cy="1201117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8D4150-9389-B406-3413-4BA2AADDDA08}"/>
              </a:ext>
            </a:extLst>
          </p:cNvPr>
          <p:cNvGrpSpPr>
            <a:grpSpLocks noChangeAspect="1"/>
          </p:cNvGrpSpPr>
          <p:nvPr/>
        </p:nvGrpSpPr>
        <p:grpSpPr>
          <a:xfrm>
            <a:off x="9942673" y="4768569"/>
            <a:ext cx="716616" cy="584267"/>
            <a:chOff x="2609707" y="2397375"/>
            <a:chExt cx="958145" cy="7811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9EA196-1219-1A7F-D451-F00A6E66BEC3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B4B68A-A1E5-901A-2F4C-14E44322C4F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6B0061-BABB-9695-FD89-DE17ED82516C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56E854-0F8A-8D3F-2673-C37D98857E2A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07C0D-004C-4E4D-9532-C6621CED2442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23D20E-2C48-9001-B69B-2D79D2FBE220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A7BDC5-726F-79A7-7D19-EBD8265F7323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30E352-3B7F-EC84-3E67-B8E6B596C3E0}"/>
                </a:ext>
              </a:extLst>
            </p:cNvPr>
            <p:cNvCxnSpPr>
              <a:cxnSpLocks/>
              <a:stCxn id="27" idx="7"/>
              <a:endCxn id="2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40580B-5B14-8DD1-A1B2-06668C631E05}"/>
                </a:ext>
              </a:extLst>
            </p:cNvPr>
            <p:cNvCxnSpPr>
              <a:cxnSpLocks/>
              <a:stCxn id="27" idx="5"/>
              <a:endCxn id="2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C3FE67-8A3E-3BBC-4DE4-E499B461E6C6}"/>
                </a:ext>
              </a:extLst>
            </p:cNvPr>
            <p:cNvCxnSpPr>
              <a:cxnSpLocks/>
              <a:stCxn id="28" idx="7"/>
              <a:endCxn id="2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ADE58A-F793-F3F9-6F86-85A0E727565D}"/>
                </a:ext>
              </a:extLst>
            </p:cNvPr>
            <p:cNvCxnSpPr>
              <a:cxnSpLocks/>
              <a:stCxn id="28" idx="5"/>
              <a:endCxn id="2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5EF890-3DFF-26D4-0C3D-BECD6BA378DC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6B82298-9A27-0D1B-0C24-BCF779D26FB3}"/>
                </a:ext>
              </a:extLst>
            </p:cNvPr>
            <p:cNvCxnSpPr>
              <a:cxnSpLocks/>
              <a:stCxn id="23" idx="7"/>
              <a:endCxn id="2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7380A8-F49A-02AA-27C4-B6BE48D6D69E}"/>
                </a:ext>
              </a:extLst>
            </p:cNvPr>
            <p:cNvCxnSpPr>
              <a:cxnSpLocks/>
              <a:stCxn id="23" idx="5"/>
              <a:endCxn id="2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B15C7-4E39-7BD7-A1FF-160FC9370942}"/>
                </a:ext>
              </a:extLst>
            </p:cNvPr>
            <p:cNvCxnSpPr>
              <a:cxnSpLocks/>
              <a:stCxn id="24" idx="6"/>
              <a:endCxn id="2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FA8D9F4-1B83-1920-4C8F-DE20C20C7E03}"/>
                </a:ext>
              </a:extLst>
            </p:cNvPr>
            <p:cNvCxnSpPr>
              <a:cxnSpLocks/>
              <a:stCxn id="24" idx="6"/>
              <a:endCxn id="2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F781B6-8899-4AD8-0AE7-1B20FCFAEA05}"/>
                </a:ext>
              </a:extLst>
            </p:cNvPr>
            <p:cNvCxnSpPr>
              <a:cxnSpLocks/>
              <a:stCxn id="22" idx="6"/>
              <a:endCxn id="2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372F25-A163-5BFC-F5EF-A262B74E07D5}"/>
                </a:ext>
              </a:extLst>
            </p:cNvPr>
            <p:cNvCxnSpPr>
              <a:cxnSpLocks/>
              <a:stCxn id="28" idx="6"/>
              <a:endCxn id="2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A311A2F-BA73-23D8-3DFB-D404B45768A4}"/>
                </a:ext>
              </a:extLst>
            </p:cNvPr>
            <p:cNvCxnSpPr>
              <a:cxnSpLocks/>
              <a:stCxn id="27" idx="6"/>
              <a:endCxn id="2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592F2C-9CEE-D621-EDCC-CBF0647979BC}"/>
              </a:ext>
            </a:extLst>
          </p:cNvPr>
          <p:cNvSpPr txBox="1"/>
          <p:nvPr/>
        </p:nvSpPr>
        <p:spPr>
          <a:xfrm>
            <a:off x="9917463" y="5485915"/>
            <a:ext cx="8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Riptide</a:t>
            </a: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4C907-5D39-1AA7-96A5-168755FCB302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7EFBB3-B8DC-A2A0-A625-C98B40042A8E}"/>
              </a:ext>
            </a:extLst>
          </p:cNvPr>
          <p:cNvGrpSpPr>
            <a:grpSpLocks noChangeAspect="1"/>
          </p:cNvGrpSpPr>
          <p:nvPr/>
        </p:nvGrpSpPr>
        <p:grpSpPr>
          <a:xfrm>
            <a:off x="9801544" y="4688598"/>
            <a:ext cx="911624" cy="726284"/>
            <a:chOff x="7297632" y="3747940"/>
            <a:chExt cx="860808" cy="7367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6BABC-B5EC-BEBA-E90E-400B08C336CD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C5C61B-1655-BCED-F5E2-13A694E32535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3307E2-E353-DE0B-D88C-ECFA3263DABF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009E11-0809-AB15-1364-8E68CE260486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104264-CA39-97EE-14FD-D5E8D9E2C85C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A77BB749-789B-4890-3B4C-F65C46BD2DD3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A7C77BD4-6574-9C12-EC25-3EA9DECE22AF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07A55C01-4F94-979C-43C1-BC583DDE25EC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72A179A-148C-41BD-0E23-70D41CD3BA18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B9D134-B593-4876-555D-A00B2FBEDE91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EB04A77C-B12B-5DD2-96AE-1FF8DD5C2706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24968-06CA-C783-6327-CFBCB76F9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23E21-6E79-8F1C-005D-FB7C705D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F4EB8F-E7FD-ADD8-9524-24BC40194EA7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9501251" y="5051740"/>
            <a:ext cx="300293" cy="1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24449CB-786C-1C45-B936-7351A82F9C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32D185-375D-8E5D-BF5B-931C98BE655D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662911-B358-531B-FA40-F386D60E1FC1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65908C-FD66-EA30-79F5-3418384B9B0F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A2B56-5028-02FB-63ED-660EDFDAA298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43B0A8-253B-52C2-6B05-DF5A38967028}"/>
              </a:ext>
            </a:extLst>
          </p:cNvPr>
          <p:cNvSpPr/>
          <p:nvPr/>
        </p:nvSpPr>
        <p:spPr>
          <a:xfrm>
            <a:off x="9801228" y="4553256"/>
            <a:ext cx="911940" cy="111280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FEA724-68D1-0B5C-F7BB-5B1D99712513}"/>
              </a:ext>
            </a:extLst>
          </p:cNvPr>
          <p:cNvGrpSpPr>
            <a:grpSpLocks noChangeAspect="1"/>
          </p:cNvGrpSpPr>
          <p:nvPr/>
        </p:nvGrpSpPr>
        <p:grpSpPr>
          <a:xfrm>
            <a:off x="9885217" y="4759717"/>
            <a:ext cx="716616" cy="584267"/>
            <a:chOff x="2609707" y="2397375"/>
            <a:chExt cx="958145" cy="78119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E767851-6216-C179-68EB-E44B038FD10B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317BF0-7487-B908-B7B9-0CC50D01FFCE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34436E-D401-FD47-1D02-9F7B450EAE8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B714C1-7EC9-8215-BFC9-D1205394DA6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3A0D78-1578-0463-8D13-3111BA0C8D88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25B3BBD-451A-62CE-5986-DF9AD87090A1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18AAC3E-238D-4B1B-06A0-9CF486B215EB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E14BE1F-EA7A-843B-8BCF-5A87321D1225}"/>
                </a:ext>
              </a:extLst>
            </p:cNvPr>
            <p:cNvCxnSpPr>
              <a:cxnSpLocks/>
              <a:stCxn id="65" idx="7"/>
              <a:endCxn id="6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60ED688-A7CA-43BF-64F4-C949D38D6D01}"/>
                </a:ext>
              </a:extLst>
            </p:cNvPr>
            <p:cNvCxnSpPr>
              <a:cxnSpLocks/>
              <a:stCxn id="65" idx="5"/>
              <a:endCxn id="6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AAFE2A-7529-286A-E1B6-926971B69BE9}"/>
                </a:ext>
              </a:extLst>
            </p:cNvPr>
            <p:cNvCxnSpPr>
              <a:cxnSpLocks/>
              <a:stCxn id="66" idx="7"/>
              <a:endCxn id="6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E2F09F7-07EB-852F-E3AD-4C2C0C3C2EE0}"/>
                </a:ext>
              </a:extLst>
            </p:cNvPr>
            <p:cNvCxnSpPr>
              <a:cxnSpLocks/>
              <a:stCxn id="66" idx="5"/>
              <a:endCxn id="6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1C0F25-6B8E-D515-DA97-EEBEC2DF7245}"/>
                </a:ext>
              </a:extLst>
            </p:cNvPr>
            <p:cNvCxnSpPr>
              <a:cxnSpLocks/>
              <a:stCxn id="60" idx="6"/>
              <a:endCxn id="6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F0BFF7B-E958-0180-CCAF-F4085AFE5174}"/>
                </a:ext>
              </a:extLst>
            </p:cNvPr>
            <p:cNvCxnSpPr>
              <a:cxnSpLocks/>
              <a:stCxn id="61" idx="7"/>
              <a:endCxn id="6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A7E021D-2AF0-28DA-542D-5E311492D095}"/>
                </a:ext>
              </a:extLst>
            </p:cNvPr>
            <p:cNvCxnSpPr>
              <a:cxnSpLocks/>
              <a:stCxn id="61" idx="5"/>
              <a:endCxn id="6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41444AE-A281-6300-0A1C-EED1578C73B1}"/>
                </a:ext>
              </a:extLst>
            </p:cNvPr>
            <p:cNvCxnSpPr>
              <a:cxnSpLocks/>
              <a:stCxn id="62" idx="6"/>
              <a:endCxn id="6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ED0121-6021-2565-BB2B-7B20366BDB48}"/>
                </a:ext>
              </a:extLst>
            </p:cNvPr>
            <p:cNvCxnSpPr>
              <a:cxnSpLocks/>
              <a:stCxn id="62" idx="6"/>
              <a:endCxn id="6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0084F8B-F473-D0C4-2495-BF754FC9292D}"/>
                </a:ext>
              </a:extLst>
            </p:cNvPr>
            <p:cNvCxnSpPr>
              <a:cxnSpLocks/>
              <a:stCxn id="60" idx="6"/>
              <a:endCxn id="6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89B6747-6590-028F-E872-47EAB84C36FA}"/>
                </a:ext>
              </a:extLst>
            </p:cNvPr>
            <p:cNvCxnSpPr>
              <a:cxnSpLocks/>
              <a:stCxn id="66" idx="6"/>
              <a:endCxn id="6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C492028-4A04-5D20-8123-6703061E6791}"/>
                </a:ext>
              </a:extLst>
            </p:cNvPr>
            <p:cNvCxnSpPr>
              <a:cxnSpLocks/>
              <a:stCxn id="65" idx="6"/>
              <a:endCxn id="6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D79C69-5B70-68C4-2297-D92E6E48E2B5}"/>
              </a:ext>
            </a:extLst>
          </p:cNvPr>
          <p:cNvSpPr txBox="1"/>
          <p:nvPr/>
        </p:nvSpPr>
        <p:spPr>
          <a:xfrm>
            <a:off x="9944841" y="548823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ASIC</a:t>
            </a: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significantly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305063" y="6032463"/>
            <a:ext cx="567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Shin, Marijn </a:t>
            </a:r>
            <a:r>
              <a:rPr lang="en-US" sz="2400" dirty="0" err="1"/>
              <a:t>Heule</a:t>
            </a:r>
            <a:endParaRPr lang="en-US" sz="2400" dirty="0"/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7658" y="3840765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6861" y="3840867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6974416" y="5689664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8946768" y="5702256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78519" y="1751560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10917745" y="2292827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10917745" y="2559607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11178588" y="31609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10920334" y="4155112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11204229" y="4484306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B6980-BC5D-1944-F048-D513CD14E7C2}"/>
              </a:ext>
            </a:extLst>
          </p:cNvPr>
          <p:cNvSpPr txBox="1"/>
          <p:nvPr/>
        </p:nvSpPr>
        <p:spPr>
          <a:xfrm rot="16200000">
            <a:off x="3557519" y="3692092"/>
            <a:ext cx="26513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Interesting messages sent per Joule harvested (</a:t>
            </a:r>
            <a:r>
              <a:rPr lang="en-US" dirty="0" err="1"/>
              <a:t>IMpJ</a:t>
            </a:r>
            <a:r>
              <a:rPr lang="en-US" dirty="0"/>
              <a:t>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37EA44-505A-CFB1-51EE-748F6DC6C05A}"/>
              </a:ext>
            </a:extLst>
          </p:cNvPr>
          <p:cNvCxnSpPr>
            <a:cxnSpLocks/>
          </p:cNvCxnSpPr>
          <p:nvPr/>
        </p:nvCxnSpPr>
        <p:spPr>
          <a:xfrm>
            <a:off x="4106743" y="2689558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54AE68-15B8-C6AD-6ABE-38043C10EA92}"/>
              </a:ext>
            </a:extLst>
          </p:cNvPr>
          <p:cNvSpPr/>
          <p:nvPr/>
        </p:nvSpPr>
        <p:spPr>
          <a:xfrm>
            <a:off x="1146685" y="2161001"/>
            <a:ext cx="2960058" cy="740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IMpJ</a:t>
            </a:r>
            <a:r>
              <a:rPr lang="en-US" sz="2000" dirty="0">
                <a:solidFill>
                  <a:schemeClr val="tx1"/>
                </a:solidFill>
              </a:rPr>
              <a:t>: measure of overall application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83333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220000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331034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416667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34483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11111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6B5AC35A-3355-53A7-61A8-D405CEEC14A7}"/>
              </a:ext>
            </a:extLst>
          </p:cNvPr>
          <p:cNvSpPr/>
          <p:nvPr/>
        </p:nvSpPr>
        <p:spPr>
          <a:xfrm>
            <a:off x="5619403" y="2251262"/>
            <a:ext cx="6555971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78519" y="1751560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10917745" y="2292827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10917745" y="2559607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11178588" y="31609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10920334" y="4155112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11204229" y="4484306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B6980-BC5D-1944-F048-D513CD14E7C2}"/>
              </a:ext>
            </a:extLst>
          </p:cNvPr>
          <p:cNvSpPr txBox="1"/>
          <p:nvPr/>
        </p:nvSpPr>
        <p:spPr>
          <a:xfrm rot="16200000">
            <a:off x="3557519" y="3692092"/>
            <a:ext cx="26513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Interesting messages sent per Joule harvested (</a:t>
            </a:r>
            <a:r>
              <a:rPr lang="en-US" dirty="0" err="1"/>
              <a:t>IMpJ</a:t>
            </a:r>
            <a:r>
              <a:rPr lang="en-US" dirty="0"/>
              <a:t>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37EA44-505A-CFB1-51EE-748F6DC6C05A}"/>
              </a:ext>
            </a:extLst>
          </p:cNvPr>
          <p:cNvCxnSpPr>
            <a:cxnSpLocks/>
          </p:cNvCxnSpPr>
          <p:nvPr/>
        </p:nvCxnSpPr>
        <p:spPr>
          <a:xfrm>
            <a:off x="4106743" y="2689558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54AE68-15B8-C6AD-6ABE-38043C10EA92}"/>
              </a:ext>
            </a:extLst>
          </p:cNvPr>
          <p:cNvSpPr/>
          <p:nvPr/>
        </p:nvSpPr>
        <p:spPr>
          <a:xfrm>
            <a:off x="1146685" y="2161001"/>
            <a:ext cx="2960058" cy="740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IMpJ</a:t>
            </a:r>
            <a:r>
              <a:rPr lang="en-US" sz="2000" dirty="0">
                <a:solidFill>
                  <a:schemeClr val="tx1"/>
                </a:solidFill>
              </a:rPr>
              <a:t>: measure of overall application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83333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220000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331034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416667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34483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11111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47096AB-903F-4451-A7C3-532900EE07B1}"/>
              </a:ext>
            </a:extLst>
          </p:cNvPr>
          <p:cNvSpPr/>
          <p:nvPr/>
        </p:nvSpPr>
        <p:spPr>
          <a:xfrm>
            <a:off x="0" y="457201"/>
            <a:ext cx="12192000" cy="5680544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06ABFC-D2A3-CF29-E034-A699C0253392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accuracy given </a:t>
            </a:r>
            <a:r>
              <a:rPr lang="en-US" sz="4400" u="sng" dirty="0">
                <a:solidFill>
                  <a:schemeClr val="tx1"/>
                </a:solidFill>
              </a:rPr>
              <a:t>limited</a:t>
            </a:r>
            <a:r>
              <a:rPr lang="en-US" sz="4400" dirty="0">
                <a:solidFill>
                  <a:schemeClr val="tx1"/>
                </a:solidFill>
              </a:rPr>
              <a:t> energy &amp; memory budgets</a:t>
            </a:r>
          </a:p>
        </p:txBody>
      </p:sp>
    </p:spTree>
    <p:extLst>
      <p:ext uri="{BB962C8B-B14F-4D97-AF65-F5344CB8AC3E}">
        <p14:creationId xmlns:p14="http://schemas.microsoft.com/office/powerpoint/2010/main" val="65501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63696" y="2266708"/>
            <a:ext cx="6178316" cy="4170363"/>
          </a:xfr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074768" y="3025297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5736238" y="2886797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8854060" y="5486644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9532234" y="5348144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5779043" y="2351901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9565664" y="4801708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FF0E9-61F4-DB43-86A9-F50ABDC1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4D9-E16D-821D-2290-1E6A1A4B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28183" y="1183117"/>
            <a:ext cx="5282417" cy="528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3621B-1725-5038-FE05-6DED7F26F50A}"/>
              </a:ext>
            </a:extLst>
          </p:cNvPr>
          <p:cNvSpPr txBox="1"/>
          <p:nvPr/>
        </p:nvSpPr>
        <p:spPr>
          <a:xfrm>
            <a:off x="4780056" y="1245706"/>
            <a:ext cx="272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Energy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6707-D823-C560-1CBE-17B8FF6920EE}"/>
              </a:ext>
            </a:extLst>
          </p:cNvPr>
          <p:cNvSpPr txBox="1"/>
          <p:nvPr/>
        </p:nvSpPr>
        <p:spPr>
          <a:xfrm rot="16200000">
            <a:off x="7258211" y="5313851"/>
            <a:ext cx="1159758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My thesis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5C84B-C7F8-4BA0-4376-DC71448E34F8}"/>
              </a:ext>
            </a:extLst>
          </p:cNvPr>
          <p:cNvCxnSpPr>
            <a:cxnSpLocks/>
          </p:cNvCxnSpPr>
          <p:nvPr/>
        </p:nvCxnSpPr>
        <p:spPr>
          <a:xfrm flipV="1">
            <a:off x="5275385" y="2236763"/>
            <a:ext cx="2562705" cy="24337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9A451-7800-79CA-6904-915704C3408B}"/>
              </a:ext>
            </a:extLst>
          </p:cNvPr>
          <p:cNvSpPr txBox="1"/>
          <p:nvPr/>
        </p:nvSpPr>
        <p:spPr>
          <a:xfrm>
            <a:off x="5465859" y="2930398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&gt;1900x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8543-07C8-15D6-6C1F-710287C6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to the end…</a:t>
            </a:r>
          </a:p>
        </p:txBody>
      </p:sp>
    </p:spTree>
    <p:extLst>
      <p:ext uri="{BB962C8B-B14F-4D97-AF65-F5344CB8AC3E}">
        <p14:creationId xmlns:p14="http://schemas.microsoft.com/office/powerpoint/2010/main" val="366202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66" grpId="0" animBg="1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4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4" y="6083273"/>
            <a:ext cx="1334167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562795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Scalar, Vector &amp; MANIC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SRAM, logic, MRAM power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F41C62-5290-8205-2FB9-E5E6B4F7E792}"/>
              </a:ext>
            </a:extLst>
          </p:cNvPr>
          <p:cNvCxnSpPr>
            <a:cxnSpLocks/>
          </p:cNvCxnSpPr>
          <p:nvPr/>
        </p:nvCxnSpPr>
        <p:spPr>
          <a:xfrm flipH="1">
            <a:off x="8576810" y="484059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A1A79A-94F6-21A5-E928-EF5D0B1E34C8}"/>
              </a:ext>
            </a:extLst>
          </p:cNvPr>
          <p:cNvCxnSpPr>
            <a:cxnSpLocks/>
          </p:cNvCxnSpPr>
          <p:nvPr/>
        </p:nvCxnSpPr>
        <p:spPr>
          <a:xfrm flipH="1">
            <a:off x="8566085" y="429074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2CF4D9-9C9F-80C5-49AB-274F1215BFE7}"/>
              </a:ext>
            </a:extLst>
          </p:cNvPr>
          <p:cNvCxnSpPr>
            <a:cxnSpLocks/>
          </p:cNvCxnSpPr>
          <p:nvPr/>
        </p:nvCxnSpPr>
        <p:spPr>
          <a:xfrm flipV="1">
            <a:off x="9816788" y="417280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43E10E-30F3-53BC-EF52-BD49957A354F}"/>
              </a:ext>
            </a:extLst>
          </p:cNvPr>
          <p:cNvCxnSpPr>
            <a:cxnSpLocks/>
          </p:cNvCxnSpPr>
          <p:nvPr/>
        </p:nvCxnSpPr>
        <p:spPr>
          <a:xfrm flipV="1">
            <a:off x="10075179" y="390834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EF66AD-BBD3-2CE0-AFBF-8F219099C313}"/>
              </a:ext>
            </a:extLst>
          </p:cNvPr>
          <p:cNvCxnSpPr>
            <a:cxnSpLocks/>
          </p:cNvCxnSpPr>
          <p:nvPr/>
        </p:nvCxnSpPr>
        <p:spPr>
          <a:xfrm flipV="1">
            <a:off x="9502461" y="3905980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B9DB072-9441-8595-B08C-999EA0BE885F}"/>
              </a:ext>
            </a:extLst>
          </p:cNvPr>
          <p:cNvSpPr/>
          <p:nvPr/>
        </p:nvSpPr>
        <p:spPr>
          <a:xfrm>
            <a:off x="8406280" y="5129294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004EC8-ACDB-4509-58E7-3D90FE282A0A}"/>
              </a:ext>
            </a:extLst>
          </p:cNvPr>
          <p:cNvSpPr/>
          <p:nvPr/>
        </p:nvSpPr>
        <p:spPr>
          <a:xfrm>
            <a:off x="8493829" y="3151604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802279-A48B-0C9F-F939-A4F0B821DF94}"/>
              </a:ext>
            </a:extLst>
          </p:cNvPr>
          <p:cNvSpPr/>
          <p:nvPr/>
        </p:nvSpPr>
        <p:spPr>
          <a:xfrm>
            <a:off x="9070191" y="4285687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3B3B01-A70F-E5FD-3A35-3D2A4F304DB3}"/>
              </a:ext>
            </a:extLst>
          </p:cNvPr>
          <p:cNvSpPr/>
          <p:nvPr/>
        </p:nvSpPr>
        <p:spPr>
          <a:xfrm>
            <a:off x="9636828" y="4285687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72C459-E87C-602E-1E6D-4F8A8ADC6D71}"/>
              </a:ext>
            </a:extLst>
          </p:cNvPr>
          <p:cNvSpPr/>
          <p:nvPr/>
        </p:nvSpPr>
        <p:spPr>
          <a:xfrm>
            <a:off x="8209334" y="4057087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22ED9-27B0-17BC-38A6-E56291F76B0F}"/>
              </a:ext>
            </a:extLst>
          </p:cNvPr>
          <p:cNvSpPr/>
          <p:nvPr/>
        </p:nvSpPr>
        <p:spPr>
          <a:xfrm>
            <a:off x="10495294" y="4053845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E33BC-6272-8F97-4335-164AAB1A8C89}"/>
              </a:ext>
            </a:extLst>
          </p:cNvPr>
          <p:cNvSpPr/>
          <p:nvPr/>
        </p:nvSpPr>
        <p:spPr>
          <a:xfrm>
            <a:off x="8503557" y="5188475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C1B35-0795-4699-076D-A31121DC0CC8}"/>
              </a:ext>
            </a:extLst>
          </p:cNvPr>
          <p:cNvSpPr/>
          <p:nvPr/>
        </p:nvSpPr>
        <p:spPr>
          <a:xfrm>
            <a:off x="9141932" y="5188475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0B0AAE-2714-47B3-1C87-87867F74DAF5}"/>
              </a:ext>
            </a:extLst>
          </p:cNvPr>
          <p:cNvSpPr/>
          <p:nvPr/>
        </p:nvSpPr>
        <p:spPr>
          <a:xfrm>
            <a:off x="9911633" y="5188471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C1142-8043-A006-9529-7EE2EFBF8545}"/>
              </a:ext>
            </a:extLst>
          </p:cNvPr>
          <p:cNvSpPr txBox="1"/>
          <p:nvPr/>
        </p:nvSpPr>
        <p:spPr>
          <a:xfrm>
            <a:off x="8384545" y="5613699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1C2F1F-4DFF-0F13-7FEF-2D67FE384419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10760372" y="3900634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5517A0-66EA-4885-F80B-B0ABF2F1738E}"/>
              </a:ext>
            </a:extLst>
          </p:cNvPr>
          <p:cNvSpPr/>
          <p:nvPr/>
        </p:nvSpPr>
        <p:spPr>
          <a:xfrm>
            <a:off x="9920146" y="3151604"/>
            <a:ext cx="1108953" cy="778212"/>
          </a:xfrm>
          <a:prstGeom prst="rect">
            <a:avLst/>
          </a:prstGeom>
          <a:pattFill prst="dk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8DFDC2E-570E-367A-414E-A801A9632298}"/>
              </a:ext>
            </a:extLst>
          </p:cNvPr>
          <p:cNvCxnSpPr>
            <a:cxnSpLocks/>
          </p:cNvCxnSpPr>
          <p:nvPr/>
        </p:nvCxnSpPr>
        <p:spPr>
          <a:xfrm flipV="1">
            <a:off x="9298792" y="475099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FFF404-EFAA-C4CF-54B3-F37A123BD2DD}"/>
              </a:ext>
            </a:extLst>
          </p:cNvPr>
          <p:cNvCxnSpPr>
            <a:cxnSpLocks/>
          </p:cNvCxnSpPr>
          <p:nvPr/>
        </p:nvCxnSpPr>
        <p:spPr>
          <a:xfrm flipV="1">
            <a:off x="9895193" y="475099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26CC4B4-3F7C-2BB6-5627-D49B57423F6F}"/>
              </a:ext>
            </a:extLst>
          </p:cNvPr>
          <p:cNvCxnSpPr>
            <a:cxnSpLocks/>
          </p:cNvCxnSpPr>
          <p:nvPr/>
        </p:nvCxnSpPr>
        <p:spPr>
          <a:xfrm flipV="1">
            <a:off x="9572506" y="4977248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9B294-6F7A-39A5-C253-84B8677C76CF}"/>
              </a:ext>
            </a:extLst>
          </p:cNvPr>
          <p:cNvGrpSpPr/>
          <p:nvPr/>
        </p:nvGrpSpPr>
        <p:grpSpPr>
          <a:xfrm>
            <a:off x="9141932" y="4799788"/>
            <a:ext cx="864376" cy="261610"/>
            <a:chOff x="8219872" y="2840476"/>
            <a:chExt cx="1118681" cy="261610"/>
          </a:xfrm>
        </p:grpSpPr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38542FB-EE2E-64D2-26C4-7CD1E64EA210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328920-AD0D-3611-6833-21E80DA74F31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26CB5F-8547-B4EA-A1E8-E0170E7EFA6D}"/>
              </a:ext>
            </a:extLst>
          </p:cNvPr>
          <p:cNvGrpSpPr/>
          <p:nvPr/>
        </p:nvGrpSpPr>
        <p:grpSpPr>
          <a:xfrm>
            <a:off x="9386425" y="3997711"/>
            <a:ext cx="864376" cy="261610"/>
            <a:chOff x="8219872" y="2840476"/>
            <a:chExt cx="1118681" cy="261610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BA34594C-C827-144A-000B-8AAF9D7B672D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E56F1-099A-5A61-BCD6-72583BC0B1AE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D8FE09-4C93-024E-C00C-CA2F5B942205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292841" y="3936807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8F2B1B-4068-75C6-9C48-8A0D8A1029D5}"/>
              </a:ext>
            </a:extLst>
          </p:cNvPr>
          <p:cNvCxnSpPr>
            <a:cxnSpLocks/>
          </p:cNvCxnSpPr>
          <p:nvPr/>
        </p:nvCxnSpPr>
        <p:spPr>
          <a:xfrm flipH="1">
            <a:off x="8833323" y="3993811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99CA3BC-64AE-3146-3FFD-481EFC70A3B5}"/>
              </a:ext>
            </a:extLst>
          </p:cNvPr>
          <p:cNvSpPr/>
          <p:nvPr/>
        </p:nvSpPr>
        <p:spPr>
          <a:xfrm>
            <a:off x="8200158" y="4598192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6CFDDC-C676-B3AF-1B5E-83F2D88FC6FE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9600881" y="3540710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76CABF-33D3-0405-2ED3-9CAA8F21937C}"/>
              </a:ext>
            </a:extLst>
          </p:cNvPr>
          <p:cNvGrpSpPr/>
          <p:nvPr/>
        </p:nvGrpSpPr>
        <p:grpSpPr>
          <a:xfrm>
            <a:off x="8692547" y="4050698"/>
            <a:ext cx="261610" cy="1007625"/>
            <a:chOff x="6705776" y="3258282"/>
            <a:chExt cx="261610" cy="116229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3453F56-1824-D230-EE78-0CA89BE5A618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886522-BE2B-92DC-F8CA-65E87D61A00C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72546-02BD-AED2-4D34-1D1A070B438F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8823352" y="3981131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24026CE-429E-EBCC-FDD1-327C7F836851}"/>
              </a:ext>
            </a:extLst>
          </p:cNvPr>
          <p:cNvSpPr/>
          <p:nvPr/>
        </p:nvSpPr>
        <p:spPr>
          <a:xfrm>
            <a:off x="8056083" y="2976507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B6F53-33D6-8D05-56BC-7C5F8587C5CC}"/>
              </a:ext>
            </a:extLst>
          </p:cNvPr>
          <p:cNvSpPr txBox="1"/>
          <p:nvPr/>
        </p:nvSpPr>
        <p:spPr>
          <a:xfrm>
            <a:off x="7940545" y="2634774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pic>
        <p:nvPicPr>
          <p:cNvPr id="73" name="Picture 72" descr="Graphical user interface&#10;&#10;Description automatically generated">
            <a:extLst>
              <a:ext uri="{FF2B5EF4-FFF2-40B4-BE49-F238E27FC236}">
                <a16:creationId xmlns:a16="http://schemas.microsoft.com/office/drawing/2014/main" id="{635B6AEE-EC8F-EA6F-C6E0-ADFF9FD9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1" y="623581"/>
            <a:ext cx="2399713" cy="2097651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5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77C33DDE-62E5-6749-134B-9AF37024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1" b="3908"/>
          <a:stretch/>
        </p:blipFill>
        <p:spPr>
          <a:xfrm>
            <a:off x="6358250" y="2612569"/>
            <a:ext cx="4437067" cy="373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7098644" y="2120675"/>
            <a:ext cx="2997713" cy="4987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1276617" y="3673936"/>
            <a:ext cx="4640857" cy="6744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65%</a:t>
            </a:r>
            <a:r>
              <a:rPr lang="en-US" sz="2400" dirty="0">
                <a:solidFill>
                  <a:schemeClr val="tx1"/>
                </a:solidFill>
              </a:rPr>
              <a:t> &amp; </a:t>
            </a:r>
            <a:r>
              <a:rPr lang="en-US" sz="2400" b="1" dirty="0">
                <a:solidFill>
                  <a:schemeClr val="tx1"/>
                </a:solidFill>
              </a:rPr>
              <a:t>12%</a:t>
            </a:r>
            <a:r>
              <a:rPr lang="en-US" sz="2400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Router-based v. 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Heterogenous v. homogenous fabrics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336">
            <a:extLst>
              <a:ext uri="{FF2B5EF4-FFF2-40B4-BE49-F238E27FC236}">
                <a16:creationId xmlns:a16="http://schemas.microsoft.com/office/drawing/2014/main" id="{D83C3693-D347-07C8-4800-D3B71ABAFEEC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C4822-D4C4-BC92-132B-2C9456883F69}"/>
              </a:ext>
            </a:extLst>
          </p:cNvPr>
          <p:cNvSpPr/>
          <p:nvPr/>
        </p:nvSpPr>
        <p:spPr>
          <a:xfrm>
            <a:off x="0" y="534643"/>
            <a:ext cx="10417629" cy="578871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A462F9C3-D1B5-2657-01A8-69B8FBF44318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work given minimal/limited input power</a:t>
            </a:r>
          </a:p>
        </p:txBody>
      </p:sp>
    </p:spTree>
    <p:extLst>
      <p:ext uri="{BB962C8B-B14F-4D97-AF65-F5344CB8AC3E}">
        <p14:creationId xmlns:p14="http://schemas.microsoft.com/office/powerpoint/2010/main" val="2702325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7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Speedup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18F98E86-476D-6325-22F6-CE7D411B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10" y="2086920"/>
            <a:ext cx="4273062" cy="4273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537249" y="166529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savings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081C661E-5173-E562-6394-8956D6BE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5476" y="2089734"/>
            <a:ext cx="4270248" cy="4270248"/>
          </a:xfrm>
          <a:prstGeom prst="rect">
            <a:avLst/>
          </a:prstGeom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E15A312-02B8-FBB2-632B-E54C8E14398E}"/>
              </a:ext>
            </a:extLst>
          </p:cNvPr>
          <p:cNvCxnSpPr/>
          <p:nvPr/>
        </p:nvCxnSpPr>
        <p:spPr>
          <a:xfrm flipV="1">
            <a:off x="2686929" y="2574388"/>
            <a:ext cx="2250831" cy="1927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1EF75A4-4197-33E4-7460-56D4E7BF6419}"/>
              </a:ext>
            </a:extLst>
          </p:cNvPr>
          <p:cNvCxnSpPr>
            <a:cxnSpLocks/>
          </p:cNvCxnSpPr>
          <p:nvPr/>
        </p:nvCxnSpPr>
        <p:spPr>
          <a:xfrm flipV="1">
            <a:off x="7990449" y="2574388"/>
            <a:ext cx="2220351" cy="20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F1D9983-AFFA-2148-7D5D-FDF08622B6BA}"/>
              </a:ext>
            </a:extLst>
          </p:cNvPr>
          <p:cNvSpPr txBox="1"/>
          <p:nvPr/>
        </p:nvSpPr>
        <p:spPr>
          <a:xfrm>
            <a:off x="3215667" y="329955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4.4x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49F9FD0-B4C8-9FCD-09BA-17407C28BDE2}"/>
              </a:ext>
            </a:extLst>
          </p:cNvPr>
          <p:cNvSpPr txBox="1"/>
          <p:nvPr/>
        </p:nvSpPr>
        <p:spPr>
          <a:xfrm>
            <a:off x="8524825" y="335335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5.3x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≈5x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B03A7-3A54-6570-267D-8C2A22036485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6EE56D-B54B-2A35-BC6C-103F4727BA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4A2D4F-735A-06F8-7E24-787784156ABB}"/>
                </a:ext>
              </a:extLst>
            </p:cNvPr>
            <p:cNvCxnSpPr>
              <a:cxnSpLocks/>
              <a:stCxn id="49" idx="4"/>
              <a:endCxn id="25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1233B-EF65-073F-30CB-21B56312B09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CA4DE4-E111-DC51-0FAE-1D861D7B9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B06D08-3AD5-99E1-31CF-D5016CB31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75791EB-6E71-7B97-50E2-821302E82A5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0500F2-DD22-247F-D6A8-6889862E64D9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EE047F-004B-9B13-4B81-3B0F2A9DC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9CB56F2F-7064-D5F8-6131-991532938C50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3D4605-4B11-F38B-3144-D34863F40439}"/>
                </a:ext>
              </a:extLst>
            </p:cNvPr>
            <p:cNvCxnSpPr>
              <a:cxnSpLocks/>
              <a:stCxn id="49" idx="4"/>
              <a:endCxn id="31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0A135A-CA39-A678-5277-390728143D8E}"/>
                </a:ext>
              </a:extLst>
            </p:cNvPr>
            <p:cNvCxnSpPr>
              <a:cxnSpLocks/>
              <a:stCxn id="28" idx="1"/>
              <a:endCxn id="31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E13412-A9C9-2949-D60C-09E40EF7D98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C6D7-B206-50C2-E57F-5CEF7CA9251A}"/>
                </a:ext>
              </a:extLst>
            </p:cNvPr>
            <p:cNvCxnSpPr>
              <a:cxnSpLocks/>
              <a:stCxn id="31" idx="3"/>
              <a:endCxn id="34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3521CC-2304-291B-E878-F44F776B93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A5F6E2-F895-E496-49AE-EEAACAAC0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4929A8-A7A4-BA95-7DC2-0B99EDF1B34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AFA828-5F9C-E06C-E9F3-F538838F82E5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D35C28F-CD49-B43E-F561-492B22C20321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CF81CE-3A74-10A2-E4BD-E83BE5AACA95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43A6F9-68BB-FBD2-4200-38EBCC3A2B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3C465E-C772-A63F-74DB-BF9F612CB5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5DCC61-98D4-66C1-F153-423C572799B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34064-E412-A74F-9CC7-6C505AF874AA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0DF924-0222-16DD-6B4F-911EF3C3F6A2}"/>
                </a:ext>
              </a:extLst>
            </p:cNvPr>
            <p:cNvCxnSpPr>
              <a:cxnSpLocks/>
              <a:stCxn id="41" idx="1"/>
              <a:endCxn id="43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331EF1-977E-4A28-36DE-66962E5DFFCC}"/>
                </a:ext>
              </a:extLst>
            </p:cNvPr>
            <p:cNvCxnSpPr>
              <a:cxnSpLocks/>
              <a:stCxn id="25" idx="4"/>
              <a:endCxn id="42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2E5488-0E58-5EFD-B2C9-7CE4D94E0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BACC16-C1CA-171F-E579-9C47DD175F9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2C7813-0734-32DD-69F2-7C0E6548BC1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E5015E-0E57-6EE6-A35B-823CE1A946BA}"/>
                </a:ext>
              </a:extLst>
            </p:cNvPr>
            <p:cNvCxnSpPr>
              <a:cxnSpLocks/>
              <a:stCxn id="50" idx="2"/>
              <a:endCxn id="57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25289E2-4E0D-1859-0A48-B626E7260A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173C262-FD8D-1523-C998-77CFAC4C0D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EAC94-8590-2191-0D7C-DC7AB75D4D01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1A704-714D-7EA1-8904-78FF9D25D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D37CD8-777A-C748-6AA5-2D26E6FBF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A0626B75-55C0-A842-3234-C7BF85ABC66B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FB95FE-C973-0BF5-382A-45DB332AC0E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C688684-0AB3-2B06-7EAC-AB1058AA669B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6212B6-8349-D3D4-54D4-244E224E5925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CDB76D-4D18-107E-1A50-8210D97C9149}"/>
              </a:ext>
            </a:extLst>
          </p:cNvPr>
          <p:cNvCxnSpPr>
            <a:cxnSpLocks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0" y="1796102"/>
            <a:ext cx="8352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</a:t>
            </a:r>
            <a:r>
              <a:rPr lang="en-US" sz="2800" baseline="30000" dirty="0"/>
              <a:t>1</a:t>
            </a:r>
            <a:r>
              <a:rPr lang="en-US" sz="2800" dirty="0"/>
              <a:t>, IPA</a:t>
            </a:r>
            <a:r>
              <a:rPr lang="en-US" sz="2800" baseline="30000" dirty="0"/>
              <a:t>2</a:t>
            </a:r>
            <a:r>
              <a:rPr lang="en-US" sz="2800" dirty="0"/>
              <a:t>, HyCube</a:t>
            </a:r>
            <a:r>
              <a:rPr lang="en-US" sz="2800" baseline="30000" dirty="0"/>
              <a:t>3</a:t>
            </a:r>
            <a:r>
              <a:rPr lang="en-US" sz="2800" dirty="0"/>
              <a:t>, 4D-CGRA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a[b[n]]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a[b[n]]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DC27F-E086-A2E3-05EF-CD25E7FEA2A5}"/>
              </a:ext>
            </a:extLst>
          </p:cNvPr>
          <p:cNvSpPr txBox="1"/>
          <p:nvPr/>
        </p:nvSpPr>
        <p:spPr>
          <a:xfrm>
            <a:off x="148519" y="5905284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Kim et al. ULP-SRP: Ultra low power Samsung Reconfigurable Processor for biomedical applications. ICFPT 2012.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Das et al. A 142MOPS/</a:t>
            </a:r>
            <a:r>
              <a:rPr lang="en-US" sz="900" dirty="0" err="1"/>
              <a:t>mW</a:t>
            </a:r>
            <a:r>
              <a:rPr lang="en-US" sz="900" dirty="0"/>
              <a:t> integrated programmable array accelerator for smart visual processing. ISCAS 2017.</a:t>
            </a:r>
          </a:p>
          <a:p>
            <a:r>
              <a:rPr lang="en-US" sz="900" baseline="30000" dirty="0"/>
              <a:t>3</a:t>
            </a:r>
            <a:r>
              <a:rPr lang="en-US" sz="900" dirty="0"/>
              <a:t>Karunaratne et al. </a:t>
            </a:r>
            <a:r>
              <a:rPr lang="en-US" sz="900" dirty="0" err="1"/>
              <a:t>Hycube</a:t>
            </a:r>
            <a:r>
              <a:rPr lang="en-US" sz="900" dirty="0"/>
              <a:t>: A </a:t>
            </a:r>
            <a:r>
              <a:rPr lang="en-US" sz="900" dirty="0" err="1"/>
              <a:t>cgra</a:t>
            </a:r>
            <a:r>
              <a:rPr lang="en-US" sz="900" dirty="0"/>
              <a:t> with reconfigurable single-cycle multi-hop interconnect. DAC 2017.</a:t>
            </a:r>
          </a:p>
          <a:p>
            <a:r>
              <a:rPr lang="en-US" sz="900" baseline="30000" dirty="0"/>
              <a:t>4</a:t>
            </a:r>
            <a:r>
              <a:rPr lang="en-US" sz="900" dirty="0"/>
              <a:t>Karunaratne et al. 4D-CGRA: Introducing branch dimension to </a:t>
            </a:r>
            <a:r>
              <a:rPr lang="en-US" sz="900" dirty="0" err="1"/>
              <a:t>spatio</a:t>
            </a:r>
            <a:r>
              <a:rPr lang="en-US" sz="900" dirty="0"/>
              <a:t>-temporal application mapping on CGRAs. ICCAD 2019. 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</a:t>
            </a:r>
            <a:r>
              <a:rPr lang="en-US" sz="2800" baseline="30000" dirty="0"/>
              <a:t>1</a:t>
            </a:r>
            <a:r>
              <a:rPr lang="en-US" sz="2800" dirty="0"/>
              <a:t>, Plasticine</a:t>
            </a:r>
            <a:r>
              <a:rPr lang="en-US" sz="2800" baseline="30000" dirty="0"/>
              <a:t>2</a:t>
            </a:r>
            <a:r>
              <a:rPr lang="en-US" sz="2800" dirty="0"/>
              <a:t>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582561DF-22F7-EFE4-D0A5-34D747E267C9}"/>
              </a:ext>
            </a:extLst>
          </p:cNvPr>
          <p:cNvSpPr/>
          <p:nvPr/>
        </p:nvSpPr>
        <p:spPr>
          <a:xfrm>
            <a:off x="8872607" y="4769707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CEAE3C-D3A5-C76D-B87F-E76E90B436E1}"/>
              </a:ext>
            </a:extLst>
          </p:cNvPr>
          <p:cNvSpPr txBox="1"/>
          <p:nvPr/>
        </p:nvSpPr>
        <p:spPr>
          <a:xfrm>
            <a:off x="971903" y="6122338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Prabhakar et al. Plasticine: A reconfigurable architecture for parallel patterns. ISCA 2017.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Weng et al. A Hybrid Systolic-Dataflow Architecture for Inductive Matrix Algorithms. HPCA 2020. 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  <p:bldP spid="15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589504" y="5423632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rgbClr val="FFD36B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25" grpId="0"/>
      <p:bldP spid="26" grpId="0"/>
      <p:bldP spid="179" grpId="0"/>
      <p:bldP spid="27" grpId="0" animBg="1"/>
      <p:bldP spid="28" grpId="0"/>
      <p:bldP spid="180" grpId="0" animBg="1"/>
      <p:bldP spid="181" grpId="0"/>
      <p:bldP spid="3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589504" y="5423632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73926-DDCC-FB23-515D-C0F5D14DB996}"/>
              </a:ext>
            </a:extLst>
          </p:cNvPr>
          <p:cNvSpPr/>
          <p:nvPr/>
        </p:nvSpPr>
        <p:spPr>
          <a:xfrm>
            <a:off x="60023" y="501174"/>
            <a:ext cx="10741327" cy="5961468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61E3B-9FCE-43BA-0741-D78CA441674C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General-purpose support &amp; ULP/minimal energy</a:t>
            </a:r>
          </a:p>
        </p:txBody>
      </p:sp>
    </p:spTree>
    <p:extLst>
      <p:ext uri="{BB962C8B-B14F-4D97-AF65-F5344CB8AC3E}">
        <p14:creationId xmlns:p14="http://schemas.microsoft.com/office/powerpoint/2010/main" val="78272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control-flow model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2583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 (ɸ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 (</a:t>
            </a:r>
            <a:r>
              <a:rPr lang="en-US" sz="2800" b="1" dirty="0" err="1"/>
              <a:t>ɸ</a:t>
            </a:r>
            <a:r>
              <a:rPr lang="en-US" sz="2800" b="1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control-flow model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616083" y="1525302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640754" y="314036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916906" y="359756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851406" y="243674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2097954" y="405476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2336315" y="243674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1245065" y="32559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524072" y="27710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2008980" y="27894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507290" y="2767878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507290" y="3818741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3425589" y="3266246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4054557" y="3255505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848249" y="4248663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4340103" y="4135486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4204681" y="3338570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2310406" y="3338570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3339508" y="2088418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990754" y="500246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6159388" y="1687873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8477224" y="3081797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6408938" y="1621357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6866138" y="1849957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8027753" y="2842035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6159388" y="4110018"/>
            <a:ext cx="4989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Control-flow-in-</a:t>
            </a:r>
            <a:r>
              <a:rPr lang="en-US" sz="3800" dirty="0" err="1"/>
              <a:t>NoC</a:t>
            </a:r>
            <a:r>
              <a:rPr lang="en-US" sz="3800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740092" y="4325201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553439" y="3732174"/>
            <a:ext cx="52152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86D8E6-ABA4-B87C-1206-420347E0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1641"/>
          <a:stretch/>
        </p:blipFill>
        <p:spPr>
          <a:xfrm>
            <a:off x="569702" y="2327237"/>
            <a:ext cx="4977105" cy="263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F4AF9-A874-E2D4-DDA8-AF1A98AF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42899" r="24425" b="41262"/>
          <a:stretch/>
        </p:blipFill>
        <p:spPr>
          <a:xfrm>
            <a:off x="2554014" y="2107955"/>
            <a:ext cx="1899755" cy="297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2B4E58-3654-95A5-2A65-D3469E6CFDD5}"/>
              </a:ext>
            </a:extLst>
          </p:cNvPr>
          <p:cNvSpPr txBox="1"/>
          <p:nvPr/>
        </p:nvSpPr>
        <p:spPr>
          <a:xfrm>
            <a:off x="1286103" y="2548844"/>
            <a:ext cx="126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8C17A-DE80-97D4-C4C3-186A8CA4795F}"/>
              </a:ext>
            </a:extLst>
          </p:cNvPr>
          <p:cNvSpPr txBox="1"/>
          <p:nvPr/>
        </p:nvSpPr>
        <p:spPr>
          <a:xfrm>
            <a:off x="1007033" y="4846398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46% of operations are control-flow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B92F0-D360-FC22-43A0-0FF101EFCC87}"/>
              </a:ext>
            </a:extLst>
          </p:cNvPr>
          <p:cNvSpPr txBox="1"/>
          <p:nvPr/>
        </p:nvSpPr>
        <p:spPr>
          <a:xfrm rot="16200000">
            <a:off x="258585" y="3136824"/>
            <a:ext cx="10631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 Count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ECFE06-1EC4-55B1-75F1-75AC7A79FC2B}"/>
              </a:ext>
            </a:extLst>
          </p:cNvPr>
          <p:cNvSpPr txBox="1"/>
          <p:nvPr/>
        </p:nvSpPr>
        <p:spPr>
          <a:xfrm>
            <a:off x="3754184" y="2157960"/>
            <a:ext cx="586699" cy="169277"/>
          </a:xfrm>
          <a:prstGeom prst="rect">
            <a:avLst/>
          </a:prstGeom>
          <a:solidFill>
            <a:srgbClr val="EEEEEE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Other Ops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B3687B-4D81-CF52-8621-F09B2FACF50F}"/>
              </a:ext>
            </a:extLst>
          </p:cNvPr>
          <p:cNvGrpSpPr/>
          <p:nvPr/>
        </p:nvGrpSpPr>
        <p:grpSpPr>
          <a:xfrm>
            <a:off x="5906881" y="2415572"/>
            <a:ext cx="739063" cy="1162053"/>
            <a:chOff x="6518987" y="4086225"/>
            <a:chExt cx="739063" cy="116205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519B6-4AE2-550C-961A-F83BB0ADE31D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D261BE-4725-1BE4-5994-CE7A214591F6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81C193-B0F4-0444-7035-76DF18126C7B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045794-5CFA-D42B-0457-D002DF70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987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E00411-4E6D-B80B-4F1C-D90EF039B411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A9B54F-5FB7-FE4E-6944-87BB345C04E2}"/>
              </a:ext>
            </a:extLst>
          </p:cNvPr>
          <p:cNvGrpSpPr/>
          <p:nvPr/>
        </p:nvGrpSpPr>
        <p:grpSpPr>
          <a:xfrm>
            <a:off x="6751505" y="2418851"/>
            <a:ext cx="646914" cy="1182583"/>
            <a:chOff x="7363611" y="4089504"/>
            <a:chExt cx="646914" cy="1182583"/>
          </a:xfrm>
        </p:grpSpPr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CAA913DB-0907-84B3-B559-1551FBBE6EC0}"/>
                </a:ext>
              </a:extLst>
            </p:cNvPr>
            <p:cNvSpPr/>
            <p:nvPr/>
          </p:nvSpPr>
          <p:spPr>
            <a:xfrm>
              <a:off x="7553325" y="4443413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D410C8B-4235-2696-DB6E-A39FE5CD66BF}"/>
                </a:ext>
              </a:extLst>
            </p:cNvPr>
            <p:cNvCxnSpPr/>
            <p:nvPr/>
          </p:nvCxnSpPr>
          <p:spPr>
            <a:xfrm>
              <a:off x="7780288" y="4914899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1C7F78-6976-E16D-034F-EFDFE1436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3611" y="4681537"/>
              <a:ext cx="285910" cy="2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B53974-9FEF-0698-E094-C4B79EB4F1B6}"/>
                </a:ext>
              </a:extLst>
            </p:cNvPr>
            <p:cNvCxnSpPr/>
            <p:nvPr/>
          </p:nvCxnSpPr>
          <p:spPr>
            <a:xfrm>
              <a:off x="7777169" y="4089504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73A50-FA8A-D64E-EF7D-5263D1D4FE65}"/>
              </a:ext>
            </a:extLst>
          </p:cNvPr>
          <p:cNvGrpSpPr/>
          <p:nvPr/>
        </p:nvGrpSpPr>
        <p:grpSpPr>
          <a:xfrm>
            <a:off x="7462496" y="2411707"/>
            <a:ext cx="641996" cy="1182583"/>
            <a:chOff x="7368529" y="4089504"/>
            <a:chExt cx="641996" cy="1182583"/>
          </a:xfrm>
        </p:grpSpPr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C90C273D-69E3-BD1A-45E9-A67942BE00B6}"/>
                </a:ext>
              </a:extLst>
            </p:cNvPr>
            <p:cNvSpPr/>
            <p:nvPr/>
          </p:nvSpPr>
          <p:spPr>
            <a:xfrm>
              <a:off x="7553325" y="4443413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AB5AC4-DB66-C92E-3846-48679C9BCD7F}"/>
                </a:ext>
              </a:extLst>
            </p:cNvPr>
            <p:cNvCxnSpPr/>
            <p:nvPr/>
          </p:nvCxnSpPr>
          <p:spPr>
            <a:xfrm>
              <a:off x="7780288" y="4914899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E9BD96D-6058-75DC-A483-3303E4BCF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8529" y="4681537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29D2C31-7658-6B8E-9E0A-8ED6FA908C87}"/>
                </a:ext>
              </a:extLst>
            </p:cNvPr>
            <p:cNvCxnSpPr/>
            <p:nvPr/>
          </p:nvCxnSpPr>
          <p:spPr>
            <a:xfrm>
              <a:off x="7777169" y="4089504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407BD2-A61D-0FB7-173D-266D0AFAACAD}"/>
              </a:ext>
            </a:extLst>
          </p:cNvPr>
          <p:cNvGrpSpPr/>
          <p:nvPr/>
        </p:nvGrpSpPr>
        <p:grpSpPr>
          <a:xfrm>
            <a:off x="8094981" y="2410928"/>
            <a:ext cx="739063" cy="1162053"/>
            <a:chOff x="6518987" y="4086225"/>
            <a:chExt cx="739063" cy="116205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F5A60F-CD24-8D97-D08E-5E43C8527C7E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340D6C2-A384-6698-853F-1A7448035292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2C8FFD-6926-CF31-726F-7CBB0A10AA44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356B1B7-4403-E95C-3B29-EA3363893D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987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23C2BA-EA46-7291-E69B-8062D1F3BF2B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6FAE1D-8A56-E1F3-2B48-4B2E1640E60C}"/>
              </a:ext>
            </a:extLst>
          </p:cNvPr>
          <p:cNvGrpSpPr/>
          <p:nvPr/>
        </p:nvGrpSpPr>
        <p:grpSpPr>
          <a:xfrm>
            <a:off x="8922045" y="2413189"/>
            <a:ext cx="696199" cy="1162053"/>
            <a:chOff x="6561851" y="4086225"/>
            <a:chExt cx="696199" cy="1162053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2521D4-0184-9286-EE55-8D1310E7289C}"/>
                </a:ext>
              </a:extLst>
            </p:cNvPr>
            <p:cNvSpPr/>
            <p:nvPr/>
          </p:nvSpPr>
          <p:spPr>
            <a:xfrm rot="10800000">
              <a:off x="6800850" y="4443413"/>
              <a:ext cx="457200" cy="457200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96783C9-D882-5E4B-CBB6-E1D920CA2902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27334C-9190-0D92-E4EC-B885E4F1308F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080BE44-EB51-0978-EDAC-60BB56EB0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51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EC30D9B-76F6-83F0-C6D3-9D3039B98C10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3194AD-6ABB-B898-8E5F-EEF0A90B1F18}"/>
              </a:ext>
            </a:extLst>
          </p:cNvPr>
          <p:cNvGrpSpPr/>
          <p:nvPr/>
        </p:nvGrpSpPr>
        <p:grpSpPr>
          <a:xfrm>
            <a:off x="9643240" y="2410928"/>
            <a:ext cx="696199" cy="1162053"/>
            <a:chOff x="6561851" y="4086225"/>
            <a:chExt cx="696199" cy="1162053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2F2287BD-D6BC-65A2-819A-D7CC5E1C34DD}"/>
                </a:ext>
              </a:extLst>
            </p:cNvPr>
            <p:cNvSpPr/>
            <p:nvPr/>
          </p:nvSpPr>
          <p:spPr>
            <a:xfrm flipV="1">
              <a:off x="6800850" y="4443413"/>
              <a:ext cx="457200" cy="457200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BDDAAC2-BC94-240C-C806-0190A48CD9EC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4D3A8F-F21A-556C-2DC1-50CB029CA5A8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D141686-5946-F307-8A60-B4733769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51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3C0E559-E700-0BF2-DE32-C94460A57AD3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8C04753-51B6-23F2-03E0-054487CFE4A5}"/>
              </a:ext>
            </a:extLst>
          </p:cNvPr>
          <p:cNvSpPr txBox="1"/>
          <p:nvPr/>
        </p:nvSpPr>
        <p:spPr>
          <a:xfrm>
            <a:off x="5816349" y="2043683"/>
            <a:ext cx="246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Control-flow operations: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8FC6A7F-3A2F-5BDD-061E-312D749145E1}"/>
              </a:ext>
            </a:extLst>
          </p:cNvPr>
          <p:cNvGrpSpPr/>
          <p:nvPr/>
        </p:nvGrpSpPr>
        <p:grpSpPr>
          <a:xfrm>
            <a:off x="10536500" y="2410928"/>
            <a:ext cx="457200" cy="1162053"/>
            <a:chOff x="6800850" y="4086225"/>
            <a:chExt cx="457200" cy="116205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B4DDCCA-1821-4BC6-A858-AD5D3BA9606D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CEF5FF2-EDF2-3315-E000-0DFB639F3BF0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BDC9814-B4E2-4941-2A92-E16407078F91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3403CBA-604D-B0A2-0384-6BCDABC70315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  <a:p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438194" y="3094968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1590595" y="3252526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524335" y="4381557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882660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882660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882660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2895934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2895934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2895934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1590595" y="3707124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1610473" y="3707124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1590594" y="3498019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1590591" y="348055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556932" y="392450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580121" y="369451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1585242" y="3498018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1610472" y="3492708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1585241" y="3508232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2909186" y="4364098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2909186" y="3172911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247655" y="3174581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490624" y="3581163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4770797" y="3035957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4807510" y="4116419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3894559" y="3599962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6807567" y="3751333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184499" y="3134329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336901" y="3291887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270641" y="4420918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7628966" y="374648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7628966" y="396386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7628966" y="351992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9642241" y="3519920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336901" y="3746485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356779" y="3746485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336900" y="3537380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336897" y="351991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303238" y="3963866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326427" y="373387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331548" y="3537379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356778" y="3532069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331547" y="3547593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9915885" y="367482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9909261" y="344290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9922513" y="389348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098765" y="375438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098765" y="397177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098765" y="35278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452732" y="4443339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1"/>
            <a:endCxn id="144" idx="2"/>
          </p:cNvCxnSpPr>
          <p:nvPr/>
        </p:nvCxnSpPr>
        <p:spPr>
          <a:xfrm flipH="1" flipV="1">
            <a:off x="10013953" y="4076360"/>
            <a:ext cx="438779" cy="5516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9E37DF-5A6E-8BA5-EA06-F33FB001E9F6}"/>
              </a:ext>
            </a:extLst>
          </p:cNvPr>
          <p:cNvSpPr txBox="1"/>
          <p:nvPr/>
        </p:nvSpPr>
        <p:spPr>
          <a:xfrm>
            <a:off x="8128035" y="2618840"/>
            <a:ext cx="232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RipTide’s</a:t>
            </a:r>
            <a:r>
              <a:rPr lang="en-US" sz="2400" b="1" dirty="0"/>
              <a:t> routers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7D8993C9-BECC-44D3-C5D5-99BB0FC1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Control-flow-in-</a:t>
            </a:r>
            <a:r>
              <a:rPr lang="en-US" sz="3800" dirty="0" err="1"/>
              <a:t>NoC</a:t>
            </a:r>
            <a:r>
              <a:rPr lang="en-US" sz="3800" dirty="0"/>
              <a:t> enables sophisticated workloads </a:t>
            </a:r>
          </a:p>
        </p:txBody>
      </p: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5C2DF3-7614-2C22-03EF-CF3D831C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927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DB2A8B-8C33-2F16-4708-790D79C36E64}"/>
              </a:ext>
            </a:extLst>
          </p:cNvPr>
          <p:cNvCxnSpPr>
            <a:cxnSpLocks/>
          </p:cNvCxnSpPr>
          <p:nvPr/>
        </p:nvCxnSpPr>
        <p:spPr>
          <a:xfrm flipH="1">
            <a:off x="7990449" y="3132939"/>
            <a:ext cx="211016" cy="1312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E78C63-14D3-81AF-A126-FCBB9BF72245}"/>
              </a:ext>
            </a:extLst>
          </p:cNvPr>
          <p:cNvSpPr txBox="1"/>
          <p:nvPr/>
        </p:nvSpPr>
        <p:spPr>
          <a:xfrm>
            <a:off x="7225075" y="2864248"/>
            <a:ext cx="195277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enough CF PEs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27BA8-4D98-9151-1DB6-A8FD5448C187}"/>
              </a:ext>
            </a:extLst>
          </p:cNvPr>
          <p:cNvCxnSpPr>
            <a:cxnSpLocks/>
          </p:cNvCxnSpPr>
          <p:nvPr/>
        </p:nvCxnSpPr>
        <p:spPr>
          <a:xfrm flipV="1">
            <a:off x="2869809" y="2082018"/>
            <a:ext cx="211016" cy="1434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2CD365-5A3A-931D-A80A-DBDA8CF11D65}"/>
              </a:ext>
            </a:extLst>
          </p:cNvPr>
          <p:cNvSpPr txBox="1"/>
          <p:nvPr/>
        </p:nvSpPr>
        <p:spPr>
          <a:xfrm>
            <a:off x="2406064" y="259483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ACD709-6D9D-7F4A-D75E-EF0C938B0A95}"/>
              </a:ext>
            </a:extLst>
          </p:cNvPr>
          <p:cNvCxnSpPr>
            <a:cxnSpLocks/>
          </p:cNvCxnSpPr>
          <p:nvPr/>
        </p:nvCxnSpPr>
        <p:spPr>
          <a:xfrm flipV="1">
            <a:off x="5296486" y="2839259"/>
            <a:ext cx="209844" cy="677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9993FF-F1F2-9D72-A9A4-5CC9D80C4944}"/>
              </a:ext>
            </a:extLst>
          </p:cNvPr>
          <p:cNvSpPr txBox="1"/>
          <p:nvPr/>
        </p:nvSpPr>
        <p:spPr>
          <a:xfrm>
            <a:off x="4825609" y="2974530"/>
            <a:ext cx="57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1.5x</a:t>
            </a:r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3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290578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71805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58468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EF000-A76A-5226-8363-3AD5F417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61184" y="1517344"/>
            <a:ext cx="8464750" cy="483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C67E5FF-4497-BF0D-38EC-3CD23D4E96B4}"/>
              </a:ext>
            </a:extLst>
          </p:cNvPr>
          <p:cNvCxnSpPr>
            <a:cxnSpLocks/>
          </p:cNvCxnSpPr>
          <p:nvPr/>
        </p:nvCxnSpPr>
        <p:spPr>
          <a:xfrm flipH="1" flipV="1">
            <a:off x="2723639" y="2398312"/>
            <a:ext cx="1533378" cy="2504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874F215-8E6E-74E4-FFB9-0278E76959BE}"/>
              </a:ext>
            </a:extLst>
          </p:cNvPr>
          <p:cNvCxnSpPr>
            <a:cxnSpLocks/>
          </p:cNvCxnSpPr>
          <p:nvPr/>
        </p:nvCxnSpPr>
        <p:spPr>
          <a:xfrm flipH="1" flipV="1">
            <a:off x="5368365" y="2412380"/>
            <a:ext cx="1533379" cy="2729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5DD266-B30D-AEE1-335F-90BD923C36DB}"/>
              </a:ext>
            </a:extLst>
          </p:cNvPr>
          <p:cNvCxnSpPr>
            <a:cxnSpLocks/>
          </p:cNvCxnSpPr>
          <p:nvPr/>
        </p:nvCxnSpPr>
        <p:spPr>
          <a:xfrm flipH="1" flipV="1">
            <a:off x="8013091" y="2412380"/>
            <a:ext cx="1547446" cy="2602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F02D0-E9FE-DC87-57A9-E1B591DDEAA1}"/>
              </a:ext>
            </a:extLst>
          </p:cNvPr>
          <p:cNvSpPr txBox="1"/>
          <p:nvPr/>
        </p:nvSpPr>
        <p:spPr>
          <a:xfrm>
            <a:off x="6117718" y="34305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92.5x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111464-060E-2557-A68F-97559E0A9D4A}"/>
              </a:ext>
            </a:extLst>
          </p:cNvPr>
          <p:cNvSpPr txBox="1"/>
          <p:nvPr/>
        </p:nvSpPr>
        <p:spPr>
          <a:xfrm>
            <a:off x="3551958" y="343167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10.2x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DB5A38-ED8B-CCF8-9E87-566528E77C6C}"/>
              </a:ext>
            </a:extLst>
          </p:cNvPr>
          <p:cNvSpPr txBox="1"/>
          <p:nvPr/>
        </p:nvSpPr>
        <p:spPr>
          <a:xfrm>
            <a:off x="8772573" y="340761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19.5x</a:t>
            </a:r>
          </a:p>
        </p:txBody>
      </p: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43086</TotalTime>
  <Words>12641</Words>
  <Application>Microsoft Macintosh PowerPoint</Application>
  <PresentationFormat>Widescreen</PresentationFormat>
  <Paragraphs>4774</Paragraphs>
  <Slides>147</Slides>
  <Notes>60</Notes>
  <HiddenSlides>49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8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Skipping to the end…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Why do we need local inference?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 v. Classic dataflow machines</vt:lpstr>
      <vt:lpstr>RipTide’s control-flow model save energy</vt:lpstr>
      <vt:lpstr>RipTide’s control-flow model save energy</vt:lpstr>
      <vt:lpstr>Control-flow-in-NoC enables sophisticated workloads </vt:lpstr>
      <vt:lpstr>Control-flow-in-NoC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1016</cp:revision>
  <dcterms:created xsi:type="dcterms:W3CDTF">2021-03-29T17:02:10Z</dcterms:created>
  <dcterms:modified xsi:type="dcterms:W3CDTF">2022-07-19T18:52:43Z</dcterms:modified>
  <cp:category/>
</cp:coreProperties>
</file>